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993900" cx="2819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4Iv9LkGSFjuBhub9BXoMrWJoy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customschemas.google.com/relationships/presentationmetadata" Target="metadata"/><Relationship Id="rId21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5" name="Google Shape;3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45b15e439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g245b15e4390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8" name="Google Shape;3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8" name="Google Shape;3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7" name="Google Shape;40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hyperlink" Target="https://signaturegln.com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.jpg"/><Relationship Id="rId13" Type="http://schemas.openxmlformats.org/officeDocument/2006/relationships/hyperlink" Target="https://forms.gle/7g1gJhiqoEqrdyWQA" TargetMode="External"/><Relationship Id="rId12" Type="http://schemas.openxmlformats.org/officeDocument/2006/relationships/hyperlink" Target="mailto:SGNINFO@SIGNATUREGLN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16.jpg"/><Relationship Id="rId7" Type="http://schemas.openxmlformats.org/officeDocument/2006/relationships/image" Target="../media/image9.jpg"/><Relationship Id="rId8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34.png"/><Relationship Id="rId5" Type="http://schemas.openxmlformats.org/officeDocument/2006/relationships/hyperlink" Target="https://portal.signaturegln.com/index/checkavailability.html" TargetMode="External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34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hyperlink" Target="https://forms.gle/7g1gJhiqoEqrdyWQA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5.png"/><Relationship Id="rId5" Type="http://schemas.openxmlformats.org/officeDocument/2006/relationships/image" Target="../media/image33.png"/><Relationship Id="rId6" Type="http://schemas.openxmlformats.org/officeDocument/2006/relationships/hyperlink" Target="https://forms.gle/7g1gJhiqoEqrdyWQA" TargetMode="External"/><Relationship Id="rId7" Type="http://schemas.openxmlformats.org/officeDocument/2006/relationships/hyperlink" Target="mailto:sgninfo@signaturegln.com" TargetMode="External"/><Relationship Id="rId8" Type="http://schemas.openxmlformats.org/officeDocument/2006/relationships/hyperlink" Target="https://calendly.com/cuilanguo/30min" TargetMode="External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5.png"/><Relationship Id="rId22" Type="http://schemas.openxmlformats.org/officeDocument/2006/relationships/image" Target="../media/image36.png"/><Relationship Id="rId21" Type="http://schemas.openxmlformats.org/officeDocument/2006/relationships/hyperlink" Target="https://forbespeople.com/kristy-guo-a-multicultural-networking-business-expert-and-inspirational-leader/" TargetMode="External"/><Relationship Id="rId24" Type="http://schemas.openxmlformats.org/officeDocument/2006/relationships/image" Target="../media/image41.png"/><Relationship Id="rId23" Type="http://schemas.openxmlformats.org/officeDocument/2006/relationships/hyperlink" Target="https://www.transportjournal.com/en/home/news/artikeldetail/corrigendum-logisticians-help-earthquake-victims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9" Type="http://schemas.openxmlformats.org/officeDocument/2006/relationships/hyperlink" Target="https://portal.signaturegln.com/index/checkavailability.html" TargetMode="External"/><Relationship Id="rId25" Type="http://schemas.openxmlformats.org/officeDocument/2006/relationships/image" Target="../media/image5.png"/><Relationship Id="rId5" Type="http://schemas.openxmlformats.org/officeDocument/2006/relationships/hyperlink" Target="https://signaturegln.com/sgn-digital-marketing-and-creative-service/" TargetMode="External"/><Relationship Id="rId6" Type="http://schemas.openxmlformats.org/officeDocument/2006/relationships/hyperlink" Target="https://signaturegln.com/the-joyful-leader-in-you/" TargetMode="External"/><Relationship Id="rId7" Type="http://schemas.openxmlformats.org/officeDocument/2006/relationships/hyperlink" Target="https://signaturegln.com/sgn-testimonails/" TargetMode="External"/><Relationship Id="rId8" Type="http://schemas.openxmlformats.org/officeDocument/2006/relationships/hyperlink" Target="https://signaturegln.com/sgn-digital-marketing-and-creative-service/" TargetMode="External"/><Relationship Id="rId11" Type="http://schemas.openxmlformats.org/officeDocument/2006/relationships/hyperlink" Target="https://theloadstar.com/signature-global-network-looking-for-new-members/" TargetMode="External"/><Relationship Id="rId10" Type="http://schemas.openxmlformats.org/officeDocument/2006/relationships/hyperlink" Target="https://signaturegln.com/" TargetMode="External"/><Relationship Id="rId13" Type="http://schemas.openxmlformats.org/officeDocument/2006/relationships/hyperlink" Target="https://www.maritime-executive.com/corporate/the-joyful-leader-in-you-by-kristy-guo" TargetMode="External"/><Relationship Id="rId12" Type="http://schemas.openxmlformats.org/officeDocument/2006/relationships/image" Target="../media/image40.png"/><Relationship Id="rId15" Type="http://schemas.openxmlformats.org/officeDocument/2006/relationships/hyperlink" Target="https://cioviews.com/the-global-logistics-network-owner-entrepreneur-and-award-winning-leader-kristy-guos-new-leadership-book-is-coming-by-the-end-of-march/" TargetMode="External"/><Relationship Id="rId14" Type="http://schemas.openxmlformats.org/officeDocument/2006/relationships/image" Target="../media/image43.png"/><Relationship Id="rId17" Type="http://schemas.openxmlformats.org/officeDocument/2006/relationships/hyperlink" Target="https://signaturegln.com/the-most-admired-women-leaders-in-business-2022/" TargetMode="External"/><Relationship Id="rId16" Type="http://schemas.openxmlformats.org/officeDocument/2006/relationships/image" Target="../media/image37.png"/><Relationship Id="rId19" Type="http://schemas.openxmlformats.org/officeDocument/2006/relationships/hyperlink" Target="https://signaturegln.com/sgn-monthly-newsletter-may/" TargetMode="External"/><Relationship Id="rId18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../media/image1.jpg"/><Relationship Id="rId5" Type="http://schemas.openxmlformats.org/officeDocument/2006/relationships/image" Target="../media/image16.jpg"/><Relationship Id="rId6" Type="http://schemas.openxmlformats.org/officeDocument/2006/relationships/image" Target="../media/image9.jpg"/><Relationship Id="rId7" Type="http://schemas.openxmlformats.org/officeDocument/2006/relationships/image" Target="../media/image14.jpg"/><Relationship Id="rId8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11" Type="http://schemas.openxmlformats.org/officeDocument/2006/relationships/image" Target="../media/image5.png"/><Relationship Id="rId10" Type="http://schemas.openxmlformats.org/officeDocument/2006/relationships/image" Target="../media/image1.jpg"/><Relationship Id="rId9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16.jpg"/><Relationship Id="rId7" Type="http://schemas.openxmlformats.org/officeDocument/2006/relationships/image" Target="../media/image9.jpg"/><Relationship Id="rId8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11" Type="http://schemas.openxmlformats.org/officeDocument/2006/relationships/image" Target="../media/image19.png"/><Relationship Id="rId10" Type="http://schemas.openxmlformats.org/officeDocument/2006/relationships/image" Target="../media/image1.jpg"/><Relationship Id="rId12" Type="http://schemas.openxmlformats.org/officeDocument/2006/relationships/image" Target="../media/image5.png"/><Relationship Id="rId9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16.jpg"/><Relationship Id="rId7" Type="http://schemas.openxmlformats.org/officeDocument/2006/relationships/image" Target="../media/image9.jpg"/><Relationship Id="rId8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signaturegln.com/wp-content/uploads/2018/07/SGN-About-the-founder.pdf" TargetMode="External"/><Relationship Id="rId10" Type="http://schemas.openxmlformats.org/officeDocument/2006/relationships/image" Target="../media/image30.jpg"/><Relationship Id="rId13" Type="http://schemas.openxmlformats.org/officeDocument/2006/relationships/hyperlink" Target="https://signaturegln.com/the-joyful-leader-in-you/" TargetMode="External"/><Relationship Id="rId12" Type="http://schemas.openxmlformats.org/officeDocument/2006/relationships/hyperlink" Target="https://youtu.be/4JoYHbPPDS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9.jpg"/><Relationship Id="rId9" Type="http://schemas.openxmlformats.org/officeDocument/2006/relationships/image" Target="../media/image11.jpg"/><Relationship Id="rId15" Type="http://schemas.openxmlformats.org/officeDocument/2006/relationships/image" Target="../media/image5.png"/><Relationship Id="rId14" Type="http://schemas.openxmlformats.org/officeDocument/2006/relationships/hyperlink" Target="https://youtu.be/Ttj-rF6i8wg" TargetMode="External"/><Relationship Id="rId5" Type="http://schemas.openxmlformats.org/officeDocument/2006/relationships/image" Target="../media/image9.jpg"/><Relationship Id="rId6" Type="http://schemas.openxmlformats.org/officeDocument/2006/relationships/image" Target="../media/image14.jpg"/><Relationship Id="rId7" Type="http://schemas.openxmlformats.org/officeDocument/2006/relationships/image" Target="../media/image26.jpg"/><Relationship Id="rId8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16.jpg"/><Relationship Id="rId7" Type="http://schemas.openxmlformats.org/officeDocument/2006/relationships/image" Target="../media/image9.jpg"/><Relationship Id="rId8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30.jpg"/><Relationship Id="rId5" Type="http://schemas.openxmlformats.org/officeDocument/2006/relationships/image" Target="../media/image29.jpg"/><Relationship Id="rId6" Type="http://schemas.openxmlformats.org/officeDocument/2006/relationships/image" Target="../media/image9.jpg"/><Relationship Id="rId7" Type="http://schemas.openxmlformats.org/officeDocument/2006/relationships/image" Target="../media/image14.jpg"/><Relationship Id="rId8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4.jpg"/><Relationship Id="rId5" Type="http://schemas.openxmlformats.org/officeDocument/2006/relationships/image" Target="../media/image5.png"/><Relationship Id="rId6" Type="http://schemas.openxmlformats.org/officeDocument/2006/relationships/image" Target="../media/image3.jpg"/><Relationship Id="rId7" Type="http://schemas.openxmlformats.org/officeDocument/2006/relationships/image" Target="../media/image16.jpg"/><Relationship Id="rId8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29.jpg"/><Relationship Id="rId9" Type="http://schemas.openxmlformats.org/officeDocument/2006/relationships/image" Target="../media/image26.jpg"/><Relationship Id="rId5" Type="http://schemas.openxmlformats.org/officeDocument/2006/relationships/image" Target="../media/image9.jpg"/><Relationship Id="rId6" Type="http://schemas.openxmlformats.org/officeDocument/2006/relationships/image" Target="../media/image14.jpg"/><Relationship Id="rId7" Type="http://schemas.openxmlformats.org/officeDocument/2006/relationships/image" Target="../media/image24.jpg"/><Relationship Id="rId8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3308" l="0" r="336" t="2860"/>
          <a:stretch/>
        </p:blipFill>
        <p:spPr>
          <a:xfrm>
            <a:off x="0" y="0"/>
            <a:ext cx="2819400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 amt="94000"/>
          </a:blip>
          <a:srcRect b="0" l="0" r="0" t="0"/>
          <a:stretch/>
        </p:blipFill>
        <p:spPr>
          <a:xfrm>
            <a:off x="0" y="219137"/>
            <a:ext cx="2828925" cy="1774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>
            <a:off x="0" y="0"/>
            <a:ext cx="2828997" cy="2000301"/>
            <a:chOff x="0" y="0"/>
            <a:chExt cx="3831772" cy="2709333"/>
          </a:xfrm>
        </p:grpSpPr>
        <p:sp>
          <p:nvSpPr>
            <p:cNvPr id="87" name="Google Shape;87;p1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66666"/>
              </a:srgbClr>
            </a:solidFill>
            <a:ln>
              <a:noFill/>
            </a:ln>
          </p:spPr>
        </p:sp>
        <p:sp>
          <p:nvSpPr>
            <p:cNvPr id="88" name="Google Shape;88;p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" name="Google Shape;89;p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5744" y="1699289"/>
            <a:ext cx="457438" cy="10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0619" y="288800"/>
            <a:ext cx="735561" cy="54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8">
            <a:alphaModFix/>
          </a:blip>
          <a:srcRect b="66444" l="13403" r="12507" t="25457"/>
          <a:stretch/>
        </p:blipFill>
        <p:spPr>
          <a:xfrm flipH="1">
            <a:off x="1210265" y="1919355"/>
            <a:ext cx="1618660" cy="8089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23350" y="1031825"/>
            <a:ext cx="23823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b="1" i="0" lang="en-US" sz="875" u="none" cap="none" strike="noStrike">
                <a:solidFill>
                  <a:srgbClr val="25408F"/>
                </a:solidFill>
                <a:latin typeface="Georgia"/>
                <a:ea typeface="Georgia"/>
                <a:cs typeface="Georgia"/>
                <a:sym typeface="Georgia"/>
              </a:rPr>
              <a:t>The Logistics Legends Author Program</a:t>
            </a:r>
            <a:endParaRPr b="1" i="0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28447" y="1186255"/>
            <a:ext cx="2234100" cy="1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7"/>
              <a:buFont typeface="Arial"/>
              <a:buNone/>
            </a:pPr>
            <a:r>
              <a:rPr b="1" i="0" lang="en-US" sz="777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SGN &amp; SGA – The Logistics Influencer Academy</a:t>
            </a:r>
            <a:endParaRPr b="1" i="0" sz="777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79277" y="1363092"/>
            <a:ext cx="14703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10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"/>
              <a:buFont typeface="Arial"/>
              <a:buNone/>
            </a:pPr>
            <a:r>
              <a:rPr b="1" i="1" lang="en-US" sz="419" u="none" cap="none" strike="noStrike">
                <a:solidFill>
                  <a:srgbClr val="D2232A"/>
                </a:solidFill>
                <a:latin typeface="Avenir"/>
                <a:ea typeface="Avenir"/>
                <a:cs typeface="Avenir"/>
                <a:sym typeface="Avenir"/>
              </a:rPr>
              <a:t>Calling The real-life Logistics Legends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10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"/>
              <a:buFont typeface="Arial"/>
              <a:buNone/>
            </a:pPr>
            <a:r>
              <a:rPr b="1" i="1" lang="en-US" sz="419" u="none" cap="none" strike="noStrike">
                <a:solidFill>
                  <a:srgbClr val="D2232A"/>
                </a:solidFill>
                <a:latin typeface="Avenir"/>
                <a:ea typeface="Avenir"/>
                <a:cs typeface="Avenir"/>
                <a:sym typeface="Avenir"/>
              </a:rPr>
              <a:t>Calling The inspirational logistics leaders and superheroes! 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10"/>
          <p:cNvGrpSpPr/>
          <p:nvPr/>
        </p:nvGrpSpPr>
        <p:grpSpPr>
          <a:xfrm>
            <a:off x="1065" y="0"/>
            <a:ext cx="2827860" cy="578051"/>
            <a:chOff x="0" y="0"/>
            <a:chExt cx="3976262" cy="812800"/>
          </a:xfrm>
        </p:grpSpPr>
        <p:sp>
          <p:nvSpPr>
            <p:cNvPr id="290" name="Google Shape;290;p10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</p:sp>
        <p:sp>
          <p:nvSpPr>
            <p:cNvPr id="291" name="Google Shape;291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0"/>
          <p:cNvGrpSpPr/>
          <p:nvPr/>
        </p:nvGrpSpPr>
        <p:grpSpPr>
          <a:xfrm rot="-5400000">
            <a:off x="14934" y="-161103"/>
            <a:ext cx="396236" cy="447747"/>
            <a:chOff x="0" y="-19050"/>
            <a:chExt cx="635000" cy="717550"/>
          </a:xfrm>
        </p:grpSpPr>
        <p:sp>
          <p:nvSpPr>
            <p:cNvPr id="293" name="Google Shape;293;p10"/>
            <p:cNvSpPr/>
            <p:nvPr/>
          </p:nvSpPr>
          <p:spPr>
            <a:xfrm>
              <a:off x="0" y="0"/>
              <a:ext cx="111860" cy="508692"/>
            </a:xfrm>
            <a:custGeom>
              <a:rect b="b" l="l" r="r" t="t"/>
              <a:pathLst>
                <a:path extrusionOk="0" h="508692" w="111860">
                  <a:moveTo>
                    <a:pt x="111860" y="0"/>
                  </a:moveTo>
                  <a:lnTo>
                    <a:pt x="111860" y="394392"/>
                  </a:lnTo>
                  <a:lnTo>
                    <a:pt x="55930" y="508692"/>
                  </a:lnTo>
                  <a:lnTo>
                    <a:pt x="0" y="394392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4" name="Google Shape;294;p10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10"/>
          <p:cNvSpPr txBox="1"/>
          <p:nvPr/>
        </p:nvSpPr>
        <p:spPr>
          <a:xfrm>
            <a:off x="391991" y="565522"/>
            <a:ext cx="2202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4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We would love to do this for free to get the fantastic stories to the world. However, we need fees to run this program, including all publications, cover designs, editing,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365991" y="172039"/>
            <a:ext cx="2196701" cy="133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4"/>
              <a:buFont typeface="Arial"/>
              <a:buNone/>
            </a:pPr>
            <a:r>
              <a:rPr b="0" i="0" lang="en-US" sz="85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 MUCH?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759" y="56552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0"/>
          <p:cNvPicPr preferRelativeResize="0"/>
          <p:nvPr/>
        </p:nvPicPr>
        <p:blipFill rotWithShape="1">
          <a:blip r:embed="rId5">
            <a:alphaModFix/>
          </a:blip>
          <a:srcRect b="0" l="35910" r="8541" t="0"/>
          <a:stretch/>
        </p:blipFill>
        <p:spPr>
          <a:xfrm>
            <a:off x="1065" y="1449681"/>
            <a:ext cx="581117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0"/>
          <p:cNvPicPr preferRelativeResize="0"/>
          <p:nvPr/>
        </p:nvPicPr>
        <p:blipFill rotWithShape="1">
          <a:blip r:embed="rId6">
            <a:alphaModFix/>
          </a:blip>
          <a:srcRect b="0" l="26683" r="36762" t="0"/>
          <a:stretch/>
        </p:blipFill>
        <p:spPr>
          <a:xfrm>
            <a:off x="582182" y="1449681"/>
            <a:ext cx="302073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0"/>
          <p:cNvPicPr preferRelativeResize="0"/>
          <p:nvPr/>
        </p:nvPicPr>
        <p:blipFill rotWithShape="1">
          <a:blip r:embed="rId7">
            <a:alphaModFix/>
          </a:blip>
          <a:srcRect b="6508" l="0" r="0" t="0"/>
          <a:stretch/>
        </p:blipFill>
        <p:spPr>
          <a:xfrm>
            <a:off x="1551739" y="1449681"/>
            <a:ext cx="883347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0"/>
          <p:cNvPicPr preferRelativeResize="0"/>
          <p:nvPr/>
        </p:nvPicPr>
        <p:blipFill rotWithShape="1">
          <a:blip r:embed="rId8">
            <a:alphaModFix/>
          </a:blip>
          <a:srcRect b="0" l="9588" r="9588" t="0"/>
          <a:stretch/>
        </p:blipFill>
        <p:spPr>
          <a:xfrm>
            <a:off x="884254" y="1449681"/>
            <a:ext cx="667484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0"/>
          <p:cNvPicPr preferRelativeResize="0"/>
          <p:nvPr/>
        </p:nvPicPr>
        <p:blipFill rotWithShape="1">
          <a:blip r:embed="rId9">
            <a:alphaModFix/>
          </a:blip>
          <a:srcRect b="0" l="26488" r="28786" t="6330"/>
          <a:stretch/>
        </p:blipFill>
        <p:spPr>
          <a:xfrm>
            <a:off x="2435086" y="1449681"/>
            <a:ext cx="393839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0"/>
          <p:cNvPicPr preferRelativeResize="0"/>
          <p:nvPr/>
        </p:nvPicPr>
        <p:blipFill rotWithShape="1">
          <a:blip r:embed="rId10">
            <a:alphaModFix/>
          </a:blip>
          <a:srcRect b="24063" l="0" r="0" t="25234"/>
          <a:stretch/>
        </p:blipFill>
        <p:spPr>
          <a:xfrm>
            <a:off x="1551739" y="1748877"/>
            <a:ext cx="883347" cy="25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0"/>
          <p:cNvPicPr preferRelativeResize="0"/>
          <p:nvPr/>
        </p:nvPicPr>
        <p:blipFill rotWithShape="1">
          <a:blip r:embed="rId11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0"/>
          <p:cNvSpPr txBox="1"/>
          <p:nvPr/>
        </p:nvSpPr>
        <p:spPr>
          <a:xfrm>
            <a:off x="219700" y="924100"/>
            <a:ext cx="686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US" sz="500" u="none" cap="none" strike="noStrike">
                <a:solidFill>
                  <a:srgbClr val="274190"/>
                </a:solidFill>
                <a:latin typeface="Georgia"/>
                <a:ea typeface="Georgia"/>
                <a:cs typeface="Georgia"/>
                <a:sym typeface="Georgia"/>
              </a:rPr>
              <a:t>Enquire NOW :</a:t>
            </a:r>
            <a:endParaRPr b="1" i="0" sz="500" u="none" cap="none" strike="noStrike">
              <a:solidFill>
                <a:srgbClr val="27419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6" name="Google Shape;306;p10"/>
          <p:cNvSpPr txBox="1"/>
          <p:nvPr/>
        </p:nvSpPr>
        <p:spPr>
          <a:xfrm>
            <a:off x="756700" y="924100"/>
            <a:ext cx="1595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US" sz="500" u="sng" cap="none" strike="noStrike">
                <a:solidFill>
                  <a:srgbClr val="274190"/>
                </a:solidFill>
                <a:latin typeface="Avenir"/>
                <a:ea typeface="Avenir"/>
                <a:cs typeface="Avenir"/>
                <a:sym typeface="Avenir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SGNINFO@SIGNATUREGLN.COM</a:t>
            </a:r>
            <a:endParaRPr b="0" i="0" sz="500" u="none" cap="none" strike="noStrike">
              <a:solidFill>
                <a:srgbClr val="2741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7" name="Google Shape;307;p10"/>
          <p:cNvSpPr txBox="1"/>
          <p:nvPr/>
        </p:nvSpPr>
        <p:spPr>
          <a:xfrm>
            <a:off x="219700" y="1052000"/>
            <a:ext cx="1722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US" sz="500" u="none" cap="none" strike="noStrike">
                <a:solidFill>
                  <a:srgbClr val="274190"/>
                </a:solidFill>
                <a:latin typeface="Georgia"/>
                <a:ea typeface="Georgia"/>
                <a:cs typeface="Georgia"/>
                <a:sym typeface="Georgia"/>
              </a:rPr>
              <a:t>or </a:t>
            </a:r>
            <a:r>
              <a:rPr b="1" i="0" lang="en-US" sz="500" u="sng" cap="none" strike="noStrike">
                <a:solidFill>
                  <a:srgbClr val="274190"/>
                </a:solidFill>
                <a:latin typeface="Georgia"/>
                <a:ea typeface="Georgia"/>
                <a:cs typeface="Georgia"/>
                <a:sym typeface="Georgia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Register</a:t>
            </a:r>
            <a:r>
              <a:rPr b="1" i="0" lang="en-US" sz="500" u="none" cap="none" strike="noStrike">
                <a:solidFill>
                  <a:srgbClr val="274190"/>
                </a:solidFill>
                <a:latin typeface="Georgia"/>
                <a:ea typeface="Georgia"/>
                <a:cs typeface="Georgia"/>
                <a:sym typeface="Georgia"/>
              </a:rPr>
              <a:t> to see if you are qualified. </a:t>
            </a:r>
            <a:endParaRPr b="1" i="0" sz="500" u="none" cap="none" strike="noStrike">
              <a:solidFill>
                <a:srgbClr val="27419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1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11"/>
          <p:cNvGrpSpPr/>
          <p:nvPr/>
        </p:nvGrpSpPr>
        <p:grpSpPr>
          <a:xfrm>
            <a:off x="1065" y="0"/>
            <a:ext cx="2827860" cy="578051"/>
            <a:chOff x="0" y="0"/>
            <a:chExt cx="3976262" cy="812800"/>
          </a:xfrm>
        </p:grpSpPr>
        <p:sp>
          <p:nvSpPr>
            <p:cNvPr id="314" name="Google Shape;314;p11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</p:sp>
        <p:sp>
          <p:nvSpPr>
            <p:cNvPr id="315" name="Google Shape;315;p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 rot="-5400000">
            <a:off x="13868" y="-161104"/>
            <a:ext cx="396236" cy="447747"/>
            <a:chOff x="0" y="-19050"/>
            <a:chExt cx="635000" cy="71755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0"/>
              <a:ext cx="111860" cy="510399"/>
            </a:xfrm>
            <a:custGeom>
              <a:rect b="b" l="l" r="r" t="t"/>
              <a:pathLst>
                <a:path extrusionOk="0" h="510399" w="111860">
                  <a:moveTo>
                    <a:pt x="111860" y="0"/>
                  </a:moveTo>
                  <a:lnTo>
                    <a:pt x="111860" y="396099"/>
                  </a:lnTo>
                  <a:lnTo>
                    <a:pt x="55930" y="510399"/>
                  </a:lnTo>
                  <a:lnTo>
                    <a:pt x="0" y="396099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8" name="Google Shape;318;p11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11"/>
          <p:cNvSpPr txBox="1"/>
          <p:nvPr/>
        </p:nvSpPr>
        <p:spPr>
          <a:xfrm>
            <a:off x="195300" y="579672"/>
            <a:ext cx="24288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19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will be added to AUTHOR’s Facebook Group. </a:t>
            </a:r>
            <a:endParaRPr b="0" i="0" sz="419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19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will have one free one-on-one session- 1 hour with the coach SGN President. </a:t>
            </a:r>
            <a:endParaRPr b="0" i="0" sz="419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19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will have access to Q&amp;A on the weekly group catch-up call, if any until you have your book written. </a:t>
            </a:r>
            <a:endParaRPr b="0" i="0" sz="419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19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will receive online coaching videos to help you with the blueprint and inspiration for writing these stories.</a:t>
            </a:r>
            <a:endParaRPr b="0" i="0" sz="419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19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have unlimited access to online support during the program period -agreed as 3 months. </a:t>
            </a:r>
            <a:endParaRPr b="0" i="0" sz="419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19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We help you to do your book editing.</a:t>
            </a:r>
            <a:endParaRPr b="0" i="0" sz="419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19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We help you to do book publishing and all other things so that you can enjoy the writing process and get ready to be an official author. </a:t>
            </a:r>
            <a:endParaRPr b="0" i="0" sz="419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19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We will help to promote the book; however, you are welcome to do your part so that this book will be sold even better. </a:t>
            </a:r>
            <a:endParaRPr b="0" i="0" sz="419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19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will receive five hard copies for free. If you want more, we will order for you at a much lower price. </a:t>
            </a:r>
            <a:endParaRPr b="0" i="0" sz="419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0" name="Google Shape;320;p11"/>
          <p:cNvSpPr txBox="1"/>
          <p:nvPr/>
        </p:nvSpPr>
        <p:spPr>
          <a:xfrm>
            <a:off x="365991" y="172039"/>
            <a:ext cx="2196701" cy="133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4"/>
              <a:buFont typeface="Arial"/>
              <a:buNone/>
            </a:pPr>
            <a:r>
              <a:rPr b="0" i="0" lang="en-US" sz="85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WHAT SERVICES ARE INCLUDED?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1"/>
          <p:cNvPicPr preferRelativeResize="0"/>
          <p:nvPr/>
        </p:nvPicPr>
        <p:blipFill rotWithShape="1">
          <a:blip r:embed="rId4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1"/>
          <p:cNvPicPr preferRelativeResize="0"/>
          <p:nvPr/>
        </p:nvPicPr>
        <p:blipFill rotWithShape="1">
          <a:blip r:embed="rId4">
            <a:alphaModFix/>
          </a:blip>
          <a:srcRect b="66444" l="13403" r="12507" t="25457"/>
          <a:stretch/>
        </p:blipFill>
        <p:spPr>
          <a:xfrm flipH="1">
            <a:off x="1210265" y="1919355"/>
            <a:ext cx="1618660" cy="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2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12"/>
          <p:cNvGrpSpPr/>
          <p:nvPr/>
        </p:nvGrpSpPr>
        <p:grpSpPr>
          <a:xfrm>
            <a:off x="1065" y="0"/>
            <a:ext cx="2827860" cy="578051"/>
            <a:chOff x="0" y="0"/>
            <a:chExt cx="3976262" cy="812800"/>
          </a:xfrm>
        </p:grpSpPr>
        <p:sp>
          <p:nvSpPr>
            <p:cNvPr id="329" name="Google Shape;329;p12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</p:sp>
        <p:sp>
          <p:nvSpPr>
            <p:cNvPr id="330" name="Google Shape;330;p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2"/>
          <p:cNvGrpSpPr/>
          <p:nvPr/>
        </p:nvGrpSpPr>
        <p:grpSpPr>
          <a:xfrm rot="-5400000">
            <a:off x="14934" y="-161103"/>
            <a:ext cx="396236" cy="447747"/>
            <a:chOff x="0" y="-19050"/>
            <a:chExt cx="635000" cy="717550"/>
          </a:xfrm>
        </p:grpSpPr>
        <p:sp>
          <p:nvSpPr>
            <p:cNvPr id="332" name="Google Shape;332;p12"/>
            <p:cNvSpPr/>
            <p:nvPr/>
          </p:nvSpPr>
          <p:spPr>
            <a:xfrm>
              <a:off x="0" y="0"/>
              <a:ext cx="111860" cy="508692"/>
            </a:xfrm>
            <a:custGeom>
              <a:rect b="b" l="l" r="r" t="t"/>
              <a:pathLst>
                <a:path extrusionOk="0" h="508692" w="111860">
                  <a:moveTo>
                    <a:pt x="111860" y="0"/>
                  </a:moveTo>
                  <a:lnTo>
                    <a:pt x="111860" y="394392"/>
                  </a:lnTo>
                  <a:lnTo>
                    <a:pt x="55930" y="508692"/>
                  </a:lnTo>
                  <a:lnTo>
                    <a:pt x="0" y="394392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33" name="Google Shape;333;p12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4" name="Google Shape;33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299" y="577949"/>
            <a:ext cx="65452" cy="6331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2"/>
          <p:cNvSpPr txBox="1"/>
          <p:nvPr/>
        </p:nvSpPr>
        <p:spPr>
          <a:xfrm>
            <a:off x="295580" y="570274"/>
            <a:ext cx="2853000" cy="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1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 I have to be an SGN member?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"/>
          <p:cNvSpPr txBox="1"/>
          <p:nvPr/>
        </p:nvSpPr>
        <p:spPr>
          <a:xfrm>
            <a:off x="365991" y="172039"/>
            <a:ext cx="2196701" cy="133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4"/>
              <a:buFont typeface="Arial"/>
              <a:buNone/>
            </a:pPr>
            <a:r>
              <a:rPr b="0" i="0" lang="en-US" sz="85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FAQ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2"/>
          <p:cNvSpPr txBox="1"/>
          <p:nvPr/>
        </p:nvSpPr>
        <p:spPr>
          <a:xfrm>
            <a:off x="366004" y="687597"/>
            <a:ext cx="1895100" cy="1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NO, but SGN members will be prioritized before it's fully taken.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Join SGN to enjoy the privilege: Claim your spot at SGN </a:t>
            </a:r>
            <a:r>
              <a:rPr b="0" i="0" lang="en-US" sz="448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here.</a:t>
            </a: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 txBox="1"/>
          <p:nvPr/>
        </p:nvSpPr>
        <p:spPr>
          <a:xfrm>
            <a:off x="295580" y="927460"/>
            <a:ext cx="2852992" cy="96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1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Does it restrict the locations? be an SGN member?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365929" y="1031162"/>
            <a:ext cx="2334000" cy="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No, we welcome worldwide logistics leaders!! The more different countries, the better!!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295580" y="1221405"/>
            <a:ext cx="2333320" cy="96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1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 I have to write the best English?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2"/>
          <p:cNvSpPr txBox="1"/>
          <p:nvPr/>
        </p:nvSpPr>
        <p:spPr>
          <a:xfrm>
            <a:off x="366004" y="1317807"/>
            <a:ext cx="2334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NO!!! We want your story and YOU to be heard! You and your stories are unique.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English doesn't have to be your first language!!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We will hire professional editors to ensure the final version of your work is published professionally. </a:t>
            </a:r>
            <a:endParaRPr b="0" i="0" sz="448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If any extra edition is needed, you can enquire about it separately at a bit of extra cost, or if you are happy with what can do, no need to worry and pay extra. </a:t>
            </a:r>
            <a:endParaRPr b="0" i="0" sz="448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42" name="Google Shape;34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299" y="944002"/>
            <a:ext cx="65452" cy="6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299" y="1221405"/>
            <a:ext cx="65452" cy="6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"/>
          <p:cNvPicPr preferRelativeResize="0"/>
          <p:nvPr/>
        </p:nvPicPr>
        <p:blipFill rotWithShape="1">
          <a:blip r:embed="rId6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/>
          <p:cNvPicPr preferRelativeResize="0"/>
          <p:nvPr/>
        </p:nvPicPr>
        <p:blipFill rotWithShape="1">
          <a:blip r:embed="rId6">
            <a:alphaModFix/>
          </a:blip>
          <a:srcRect b="66444" l="13403" r="12507" t="25457"/>
          <a:stretch/>
        </p:blipFill>
        <p:spPr>
          <a:xfrm flipH="1">
            <a:off x="1210265" y="1919355"/>
            <a:ext cx="1618660" cy="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g245b15e4390_0_27"/>
          <p:cNvPicPr preferRelativeResize="0"/>
          <p:nvPr/>
        </p:nvPicPr>
        <p:blipFill rotWithShape="1">
          <a:blip r:embed="rId3">
            <a:alphaModFix/>
          </a:blip>
          <a:srcRect b="43395" l="12921" r="0" t="35110"/>
          <a:stretch/>
        </p:blipFill>
        <p:spPr>
          <a:xfrm>
            <a:off x="0" y="-1"/>
            <a:ext cx="2828926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g245b15e4390_0_27"/>
          <p:cNvGrpSpPr/>
          <p:nvPr/>
        </p:nvGrpSpPr>
        <p:grpSpPr>
          <a:xfrm>
            <a:off x="1065" y="0"/>
            <a:ext cx="2827918" cy="577992"/>
            <a:chOff x="0" y="0"/>
            <a:chExt cx="3976262" cy="812700"/>
          </a:xfrm>
        </p:grpSpPr>
        <p:sp>
          <p:nvSpPr>
            <p:cNvPr id="352" name="Google Shape;352;g245b15e4390_0_27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2156"/>
              </a:srgbClr>
            </a:solidFill>
            <a:ln>
              <a:noFill/>
            </a:ln>
          </p:spPr>
        </p:sp>
        <p:sp>
          <p:nvSpPr>
            <p:cNvPr id="353" name="Google Shape;353;g245b15e4390_0_27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g245b15e4390_0_27"/>
          <p:cNvGrpSpPr/>
          <p:nvPr/>
        </p:nvGrpSpPr>
        <p:grpSpPr>
          <a:xfrm rot="-5400000">
            <a:off x="14918" y="-161154"/>
            <a:ext cx="396302" cy="447782"/>
            <a:chOff x="0" y="-19050"/>
            <a:chExt cx="635100" cy="717600"/>
          </a:xfrm>
        </p:grpSpPr>
        <p:sp>
          <p:nvSpPr>
            <p:cNvPr id="355" name="Google Shape;355;g245b15e4390_0_27"/>
            <p:cNvSpPr/>
            <p:nvPr/>
          </p:nvSpPr>
          <p:spPr>
            <a:xfrm>
              <a:off x="0" y="0"/>
              <a:ext cx="111860" cy="508692"/>
            </a:xfrm>
            <a:custGeom>
              <a:rect b="b" l="l" r="r" t="t"/>
              <a:pathLst>
                <a:path extrusionOk="0" h="508692" w="111860">
                  <a:moveTo>
                    <a:pt x="111860" y="0"/>
                  </a:moveTo>
                  <a:lnTo>
                    <a:pt x="111860" y="394392"/>
                  </a:lnTo>
                  <a:lnTo>
                    <a:pt x="55930" y="508692"/>
                  </a:lnTo>
                  <a:lnTo>
                    <a:pt x="0" y="394392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6" name="Google Shape;356;g245b15e4390_0_27"/>
            <p:cNvSpPr txBox="1"/>
            <p:nvPr/>
          </p:nvSpPr>
          <p:spPr>
            <a:xfrm>
              <a:off x="0" y="-19050"/>
              <a:ext cx="6351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7" name="Google Shape;357;g245b15e4390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299" y="573124"/>
            <a:ext cx="65452" cy="6331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45b15e4390_0_27"/>
          <p:cNvSpPr txBox="1"/>
          <p:nvPr/>
        </p:nvSpPr>
        <p:spPr>
          <a:xfrm>
            <a:off x="295580" y="570274"/>
            <a:ext cx="2853000" cy="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1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What if I don’t know how to write or where to start?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45b15e4390_0_27"/>
          <p:cNvSpPr txBox="1"/>
          <p:nvPr/>
        </p:nvSpPr>
        <p:spPr>
          <a:xfrm>
            <a:off x="365991" y="172039"/>
            <a:ext cx="2196600" cy="1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4"/>
              <a:buFont typeface="Arial"/>
              <a:buNone/>
            </a:pPr>
            <a:r>
              <a:rPr b="0" i="0" lang="en-US" sz="85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FAQ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45b15e4390_0_27"/>
          <p:cNvSpPr txBox="1"/>
          <p:nvPr/>
        </p:nvSpPr>
        <p:spPr>
          <a:xfrm>
            <a:off x="366000" y="687600"/>
            <a:ext cx="20655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Don't worry. You will be fully trained and coached well to have it ready</a:t>
            </a:r>
            <a:endParaRPr b="0" i="0" sz="448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Don't worry. We will have a professional editor to help you to edit the book's content.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45b15e4390_0_27"/>
          <p:cNvSpPr txBox="1"/>
          <p:nvPr/>
        </p:nvSpPr>
        <p:spPr>
          <a:xfrm>
            <a:off x="295580" y="1060685"/>
            <a:ext cx="2853000" cy="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1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What is the timeline for volume 1 of Logistics Legends?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45b15e4390_0_27"/>
          <p:cNvSpPr txBox="1"/>
          <p:nvPr/>
        </p:nvSpPr>
        <p:spPr>
          <a:xfrm>
            <a:off x="365925" y="1164375"/>
            <a:ext cx="22290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The book script of 3000 words from you needs to be written by latest 25th September. -</a:t>
            </a:r>
            <a:endParaRPr b="0" i="0" sz="448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The book is aiming to be published between 20th October to 20th November. </a:t>
            </a:r>
            <a:endParaRPr b="0" i="0" sz="448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It will be a great success and a great sale release before Christmas. </a:t>
            </a:r>
            <a:endParaRPr b="0" i="0" sz="448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*If there is any delay in the program, you will be informed your book will be rolled for the extra months, usually the slots will be filled quickly.</a:t>
            </a:r>
            <a:endParaRPr b="0" i="0" sz="448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63" name="Google Shape;363;g245b15e4390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299" y="1063527"/>
            <a:ext cx="65452" cy="6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45b15e4390_0_27"/>
          <p:cNvPicPr preferRelativeResize="0"/>
          <p:nvPr/>
        </p:nvPicPr>
        <p:blipFill rotWithShape="1">
          <a:blip r:embed="rId5">
            <a:alphaModFix/>
          </a:blip>
          <a:srcRect b="66444" l="13402" r="12505" t="25456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45b15e4390_0_27"/>
          <p:cNvPicPr preferRelativeResize="0"/>
          <p:nvPr/>
        </p:nvPicPr>
        <p:blipFill rotWithShape="1">
          <a:blip r:embed="rId5">
            <a:alphaModFix/>
          </a:blip>
          <a:srcRect b="66444" l="13402" r="12505" t="25456"/>
          <a:stretch/>
        </p:blipFill>
        <p:spPr>
          <a:xfrm flipH="1">
            <a:off x="1210265" y="1919355"/>
            <a:ext cx="1618660" cy="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13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13"/>
          <p:cNvGrpSpPr/>
          <p:nvPr/>
        </p:nvGrpSpPr>
        <p:grpSpPr>
          <a:xfrm>
            <a:off x="1065" y="0"/>
            <a:ext cx="2827860" cy="578051"/>
            <a:chOff x="0" y="0"/>
            <a:chExt cx="3976262" cy="812800"/>
          </a:xfrm>
        </p:grpSpPr>
        <p:sp>
          <p:nvSpPr>
            <p:cNvPr id="372" name="Google Shape;372;p13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</p:sp>
        <p:sp>
          <p:nvSpPr>
            <p:cNvPr id="373" name="Google Shape;373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 rot="-5400000">
            <a:off x="13868" y="-161104"/>
            <a:ext cx="396236" cy="447747"/>
            <a:chOff x="0" y="-19050"/>
            <a:chExt cx="635000" cy="717550"/>
          </a:xfrm>
        </p:grpSpPr>
        <p:sp>
          <p:nvSpPr>
            <p:cNvPr id="375" name="Google Shape;375;p13"/>
            <p:cNvSpPr/>
            <p:nvPr/>
          </p:nvSpPr>
          <p:spPr>
            <a:xfrm>
              <a:off x="0" y="0"/>
              <a:ext cx="111860" cy="510399"/>
            </a:xfrm>
            <a:custGeom>
              <a:rect b="b" l="l" r="r" t="t"/>
              <a:pathLst>
                <a:path extrusionOk="0" h="510399" w="111860">
                  <a:moveTo>
                    <a:pt x="111860" y="0"/>
                  </a:moveTo>
                  <a:lnTo>
                    <a:pt x="111860" y="396099"/>
                  </a:lnTo>
                  <a:lnTo>
                    <a:pt x="55930" y="510399"/>
                  </a:lnTo>
                  <a:lnTo>
                    <a:pt x="0" y="396099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76" name="Google Shape;376;p13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3"/>
          <p:cNvSpPr txBox="1"/>
          <p:nvPr/>
        </p:nvSpPr>
        <p:spPr>
          <a:xfrm>
            <a:off x="295580" y="1193632"/>
            <a:ext cx="2428800" cy="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1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What are the next steps?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3"/>
          <p:cNvSpPr txBox="1"/>
          <p:nvPr/>
        </p:nvSpPr>
        <p:spPr>
          <a:xfrm>
            <a:off x="365991" y="172039"/>
            <a:ext cx="2196701" cy="133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4"/>
              <a:buFont typeface="Arial"/>
              <a:buNone/>
            </a:pPr>
            <a:r>
              <a:rPr b="0" i="0" lang="en-US" sz="85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FAQ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3"/>
          <p:cNvSpPr txBox="1"/>
          <p:nvPr/>
        </p:nvSpPr>
        <p:spPr>
          <a:xfrm>
            <a:off x="395314" y="1299550"/>
            <a:ext cx="22629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register and block your slots.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Please wait for our confirmation.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We analyzed your application.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Once your application is approved, you will receive a confirmation by email with an agreement and payment link.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3"/>
          <p:cNvSpPr txBox="1"/>
          <p:nvPr/>
        </p:nvSpPr>
        <p:spPr>
          <a:xfrm>
            <a:off x="295580" y="579799"/>
            <a:ext cx="2428875" cy="96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5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1" i="0" lang="en-US" sz="44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What if it's already fully booked?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3"/>
          <p:cNvSpPr txBox="1"/>
          <p:nvPr/>
        </p:nvSpPr>
        <p:spPr>
          <a:xfrm>
            <a:off x="395314" y="681111"/>
            <a:ext cx="22629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sng" cap="none" strike="noStrike">
                <a:solidFill>
                  <a:srgbClr val="274190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Register</a:t>
            </a:r>
            <a:r>
              <a:rPr b="0" i="0" lang="en-US" sz="448" u="none" cap="none" strike="noStrike">
                <a:solidFill>
                  <a:srgbClr val="274190"/>
                </a:solidFill>
                <a:latin typeface="Avenir"/>
                <a:ea typeface="Avenir"/>
                <a:cs typeface="Avenir"/>
                <a:sym typeface="Avenir"/>
              </a:rPr>
              <a:t> first and we can add you to the waiting list for the next book volume soon. You can still register, and we will provide you a link to pay a deposit to block your seats for the next volume. </a:t>
            </a:r>
            <a:endParaRPr b="0" i="0" sz="448" u="none" cap="none" strike="noStrike">
              <a:solidFill>
                <a:srgbClr val="27419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b="0" i="0" lang="en-US" sz="448" u="none" cap="none" strike="noStrike">
                <a:solidFill>
                  <a:srgbClr val="274190"/>
                </a:solidFill>
                <a:latin typeface="Avenir"/>
                <a:ea typeface="Avenir"/>
                <a:cs typeface="Avenir"/>
                <a:sym typeface="Avenir"/>
              </a:rPr>
              <a:t>If you can sponsor this volume, you will get a free copy of 10 books and the priority seats for the next volume. </a:t>
            </a:r>
            <a:endParaRPr b="0" i="0" sz="448" u="none" cap="none" strike="noStrike">
              <a:solidFill>
                <a:srgbClr val="2741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82" name="Google Shape;38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971" y="579799"/>
            <a:ext cx="65452" cy="6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971" y="1193620"/>
            <a:ext cx="65452" cy="6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3"/>
          <p:cNvPicPr preferRelativeResize="0"/>
          <p:nvPr/>
        </p:nvPicPr>
        <p:blipFill rotWithShape="1">
          <a:blip r:embed="rId6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3"/>
          <p:cNvPicPr preferRelativeResize="0"/>
          <p:nvPr/>
        </p:nvPicPr>
        <p:blipFill rotWithShape="1">
          <a:blip r:embed="rId6">
            <a:alphaModFix/>
          </a:blip>
          <a:srcRect b="66444" l="13403" r="12507" t="25457"/>
          <a:stretch/>
        </p:blipFill>
        <p:spPr>
          <a:xfrm flipH="1">
            <a:off x="1210265" y="1919355"/>
            <a:ext cx="1618660" cy="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4"/>
          <p:cNvPicPr preferRelativeResize="0"/>
          <p:nvPr/>
        </p:nvPicPr>
        <p:blipFill rotWithShape="1">
          <a:blip r:embed="rId3">
            <a:alphaModFix/>
          </a:blip>
          <a:srcRect b="3308" l="0" r="336" t="2860"/>
          <a:stretch/>
        </p:blipFill>
        <p:spPr>
          <a:xfrm>
            <a:off x="0" y="0"/>
            <a:ext cx="2819400" cy="199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14"/>
          <p:cNvGrpSpPr/>
          <p:nvPr/>
        </p:nvGrpSpPr>
        <p:grpSpPr>
          <a:xfrm>
            <a:off x="-21019" y="-14064"/>
            <a:ext cx="2849944" cy="2014314"/>
            <a:chOff x="0" y="-19050"/>
            <a:chExt cx="3860241" cy="2728383"/>
          </a:xfrm>
        </p:grpSpPr>
        <p:sp>
          <p:nvSpPr>
            <p:cNvPr id="392" name="Google Shape;392;p14"/>
            <p:cNvSpPr/>
            <p:nvPr/>
          </p:nvSpPr>
          <p:spPr>
            <a:xfrm>
              <a:off x="0" y="0"/>
              <a:ext cx="3860241" cy="2709333"/>
            </a:xfrm>
            <a:custGeom>
              <a:rect b="b" l="l" r="r" t="t"/>
              <a:pathLst>
                <a:path extrusionOk="0" h="2709333" w="3860241">
                  <a:moveTo>
                    <a:pt x="0" y="0"/>
                  </a:moveTo>
                  <a:lnTo>
                    <a:pt x="3860241" y="0"/>
                  </a:lnTo>
                  <a:lnTo>
                    <a:pt x="38602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94509"/>
              </a:srgbClr>
            </a:solidFill>
            <a:ln>
              <a:noFill/>
            </a:ln>
          </p:spPr>
        </p:sp>
        <p:sp>
          <p:nvSpPr>
            <p:cNvPr id="393" name="Google Shape;393;p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4" name="Google Shape;394;p14"/>
          <p:cNvPicPr preferRelativeResize="0"/>
          <p:nvPr/>
        </p:nvPicPr>
        <p:blipFill rotWithShape="1">
          <a:blip r:embed="rId4">
            <a:alphaModFix/>
          </a:blip>
          <a:srcRect b="66444" l="13403" r="12507" t="25457"/>
          <a:stretch/>
        </p:blipFill>
        <p:spPr>
          <a:xfrm flipH="1" rot="10800000">
            <a:off x="-16650" y="0"/>
            <a:ext cx="1636375" cy="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4"/>
          <p:cNvPicPr preferRelativeResize="0"/>
          <p:nvPr/>
        </p:nvPicPr>
        <p:blipFill rotWithShape="1">
          <a:blip r:embed="rId4">
            <a:alphaModFix/>
          </a:blip>
          <a:srcRect b="66444" l="13403" r="12507" t="25457"/>
          <a:stretch/>
        </p:blipFill>
        <p:spPr>
          <a:xfrm flipH="1">
            <a:off x="1210265" y="1919355"/>
            <a:ext cx="1618660" cy="80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14"/>
          <p:cNvGrpSpPr/>
          <p:nvPr/>
        </p:nvGrpSpPr>
        <p:grpSpPr>
          <a:xfrm>
            <a:off x="1039210" y="1483240"/>
            <a:ext cx="792415" cy="216517"/>
            <a:chOff x="31835" y="1191"/>
            <a:chExt cx="1056553" cy="288689"/>
          </a:xfrm>
        </p:grpSpPr>
        <p:sp>
          <p:nvSpPr>
            <p:cNvPr id="397" name="Google Shape;397;p14"/>
            <p:cNvSpPr/>
            <p:nvPr/>
          </p:nvSpPr>
          <p:spPr>
            <a:xfrm>
              <a:off x="31835" y="1191"/>
              <a:ext cx="999467" cy="204643"/>
            </a:xfrm>
            <a:custGeom>
              <a:rect b="b" l="l" r="r" t="t"/>
              <a:pathLst>
                <a:path extrusionOk="0" h="103451" w="505251">
                  <a:moveTo>
                    <a:pt x="26707" y="0"/>
                  </a:moveTo>
                  <a:lnTo>
                    <a:pt x="478544" y="0"/>
                  </a:lnTo>
                  <a:cubicBezTo>
                    <a:pt x="493294" y="0"/>
                    <a:pt x="505251" y="11957"/>
                    <a:pt x="505251" y="26707"/>
                  </a:cubicBezTo>
                  <a:lnTo>
                    <a:pt x="505251" y="76745"/>
                  </a:lnTo>
                  <a:cubicBezTo>
                    <a:pt x="505251" y="91494"/>
                    <a:pt x="493294" y="103451"/>
                    <a:pt x="478544" y="103451"/>
                  </a:cubicBezTo>
                  <a:lnTo>
                    <a:pt x="26707" y="103451"/>
                  </a:lnTo>
                  <a:cubicBezTo>
                    <a:pt x="11957" y="103451"/>
                    <a:pt x="0" y="91494"/>
                    <a:pt x="0" y="76745"/>
                  </a:cubicBezTo>
                  <a:lnTo>
                    <a:pt x="0" y="26707"/>
                  </a:lnTo>
                  <a:cubicBezTo>
                    <a:pt x="0" y="11957"/>
                    <a:pt x="11957" y="0"/>
                    <a:pt x="26707" y="0"/>
                  </a:cubicBezTo>
                  <a:close/>
                </a:path>
              </a:pathLst>
            </a:custGeom>
            <a:gradFill>
              <a:gsLst>
                <a:gs pos="0">
                  <a:srgbClr val="D2232A"/>
                </a:gs>
                <a:gs pos="100000">
                  <a:srgbClr val="92050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8" name="Google Shape;398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2547694">
              <a:off x="911630" y="81567"/>
              <a:ext cx="129899" cy="189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14"/>
            <p:cNvSpPr txBox="1"/>
            <p:nvPr/>
          </p:nvSpPr>
          <p:spPr>
            <a:xfrm>
              <a:off x="211500" y="31653"/>
              <a:ext cx="594300" cy="1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"/>
                <a:buFont typeface="Arial"/>
                <a:buNone/>
              </a:pPr>
              <a:r>
                <a:rPr b="0" i="0" lang="en-US" sz="62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Action Now!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14"/>
          <p:cNvSpPr txBox="1"/>
          <p:nvPr/>
        </p:nvSpPr>
        <p:spPr>
          <a:xfrm>
            <a:off x="951108" y="393075"/>
            <a:ext cx="926700" cy="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19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4"/>
              <a:buFont typeface="Arial"/>
              <a:buNone/>
            </a:pPr>
            <a:r>
              <a:rPr b="1" i="0" lang="en-US" sz="744" u="sng" cap="none" strike="noStrike">
                <a:solidFill>
                  <a:srgbClr val="26418F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Block your seats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1" name="Google Shape;401;p14"/>
          <p:cNvSpPr txBox="1"/>
          <p:nvPr/>
        </p:nvSpPr>
        <p:spPr>
          <a:xfrm>
            <a:off x="569954" y="992675"/>
            <a:ext cx="1689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9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4"/>
              <a:buFont typeface="Arial"/>
              <a:buNone/>
            </a:pPr>
            <a:r>
              <a:rPr b="1" i="0" lang="en-US" sz="744" u="none" cap="none" strike="noStrike">
                <a:solidFill>
                  <a:srgbClr val="26418F"/>
                </a:solidFill>
                <a:latin typeface="Georgia"/>
                <a:ea typeface="Georgia"/>
                <a:cs typeface="Georgia"/>
                <a:sym typeface="Georgia"/>
              </a:rPr>
              <a:t>or Email us: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619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4"/>
              <a:buFont typeface="Arial"/>
              <a:buNone/>
            </a:pPr>
            <a:r>
              <a:rPr b="0" i="0" lang="en-US" sz="744" u="none" cap="none" strike="noStrike">
                <a:solidFill>
                  <a:srgbClr val="26418F"/>
                </a:solidFill>
                <a:latin typeface="Avenir"/>
                <a:ea typeface="Avenir"/>
                <a:cs typeface="Avenir"/>
                <a:sym typeface="Avenir"/>
              </a:rPr>
              <a:t>Email: </a:t>
            </a:r>
            <a:r>
              <a:rPr b="0" i="0" lang="en-US" sz="744" u="sng" cap="none" strike="noStrike">
                <a:solidFill>
                  <a:srgbClr val="26418F"/>
                </a:solidFill>
                <a:latin typeface="Avenir"/>
                <a:ea typeface="Avenir"/>
                <a:cs typeface="Avenir"/>
                <a:sym typeface="Aveni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sgninfo@signaturegln.com</a:t>
            </a:r>
            <a:r>
              <a:rPr b="0" i="0" lang="en-US" sz="744" u="sng" cap="none" strike="noStrike">
                <a:solidFill>
                  <a:srgbClr val="26418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14"/>
          <p:cNvGrpSpPr/>
          <p:nvPr/>
        </p:nvGrpSpPr>
        <p:grpSpPr>
          <a:xfrm>
            <a:off x="477294" y="632721"/>
            <a:ext cx="1874336" cy="234892"/>
            <a:chOff x="0" y="-19050"/>
            <a:chExt cx="2499115" cy="313189"/>
          </a:xfrm>
        </p:grpSpPr>
        <p:sp>
          <p:nvSpPr>
            <p:cNvPr id="403" name="Google Shape;403;p14"/>
            <p:cNvSpPr txBox="1"/>
            <p:nvPr/>
          </p:nvSpPr>
          <p:spPr>
            <a:xfrm>
              <a:off x="52045" y="-19050"/>
              <a:ext cx="2394900" cy="1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1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4"/>
                <a:buFont typeface="Arial"/>
                <a:buNone/>
              </a:pPr>
              <a:r>
                <a:rPr b="1" i="0" lang="en-US" sz="744" u="none" cap="none" strike="noStrike">
                  <a:solidFill>
                    <a:srgbClr val="25408F"/>
                  </a:solidFill>
                  <a:latin typeface="Georgia"/>
                  <a:ea typeface="Georgia"/>
                  <a:cs typeface="Georgia"/>
                  <a:sym typeface="Georgia"/>
                </a:rPr>
                <a:t>Schedule a call here:</a:t>
              </a:r>
              <a:endParaRPr b="1" i="0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4" name="Google Shape;404;p14"/>
            <p:cNvSpPr txBox="1"/>
            <p:nvPr/>
          </p:nvSpPr>
          <p:spPr>
            <a:xfrm>
              <a:off x="0" y="134864"/>
              <a:ext cx="2499115" cy="15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1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4"/>
                <a:buFont typeface="Arial"/>
                <a:buNone/>
              </a:pPr>
              <a:r>
                <a:rPr b="0" i="0" lang="en-US" sz="744" u="sng" cap="none" strike="noStrike">
                  <a:solidFill>
                    <a:srgbClr val="26418F"/>
                  </a:solidFill>
                  <a:latin typeface="Avenir"/>
                  <a:ea typeface="Avenir"/>
                  <a:cs typeface="Avenir"/>
                  <a:sym typeface="Avenir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https://calendly.com/cuilanguo/30min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5"/>
          <p:cNvPicPr preferRelativeResize="0"/>
          <p:nvPr/>
        </p:nvPicPr>
        <p:blipFill rotWithShape="1">
          <a:blip r:embed="rId3">
            <a:alphaModFix/>
          </a:blip>
          <a:srcRect b="3308" l="0" r="336" t="2860"/>
          <a:stretch/>
        </p:blipFill>
        <p:spPr>
          <a:xfrm>
            <a:off x="0" y="0"/>
            <a:ext cx="2819400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5"/>
          <p:cNvPicPr preferRelativeResize="0"/>
          <p:nvPr/>
        </p:nvPicPr>
        <p:blipFill rotWithShape="1">
          <a:blip r:embed="rId4">
            <a:alphaModFix amt="94000"/>
          </a:blip>
          <a:srcRect b="0" l="0" r="0" t="0"/>
          <a:stretch/>
        </p:blipFill>
        <p:spPr>
          <a:xfrm>
            <a:off x="-709289" y="147190"/>
            <a:ext cx="3849621" cy="18574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15"/>
          <p:cNvGrpSpPr/>
          <p:nvPr/>
        </p:nvGrpSpPr>
        <p:grpSpPr>
          <a:xfrm>
            <a:off x="1065" y="0"/>
            <a:ext cx="2827860" cy="2004632"/>
            <a:chOff x="0" y="0"/>
            <a:chExt cx="3737121" cy="2649195"/>
          </a:xfrm>
        </p:grpSpPr>
        <p:sp>
          <p:nvSpPr>
            <p:cNvPr id="412" name="Google Shape;412;p15"/>
            <p:cNvSpPr/>
            <p:nvPr/>
          </p:nvSpPr>
          <p:spPr>
            <a:xfrm>
              <a:off x="0" y="0"/>
              <a:ext cx="3737121" cy="2649195"/>
            </a:xfrm>
            <a:custGeom>
              <a:rect b="b" l="l" r="r" t="t"/>
              <a:pathLst>
                <a:path extrusionOk="0" h="2649195" w="3737121">
                  <a:moveTo>
                    <a:pt x="0" y="0"/>
                  </a:moveTo>
                  <a:lnTo>
                    <a:pt x="3737121" y="0"/>
                  </a:lnTo>
                  <a:lnTo>
                    <a:pt x="3737121" y="2649195"/>
                  </a:lnTo>
                  <a:lnTo>
                    <a:pt x="0" y="2649195"/>
                  </a:ln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  <a:ln>
              <a:noFill/>
            </a:ln>
          </p:spPr>
        </p:sp>
        <p:sp>
          <p:nvSpPr>
            <p:cNvPr id="413" name="Google Shape;413;p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15"/>
          <p:cNvSpPr txBox="1"/>
          <p:nvPr/>
        </p:nvSpPr>
        <p:spPr>
          <a:xfrm>
            <a:off x="218370" y="266043"/>
            <a:ext cx="2392186" cy="707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</a:pPr>
            <a:r>
              <a:rPr b="0" i="0" lang="en-US" sz="580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Check out our Digital Marketing and Creative Services </a:t>
            </a:r>
            <a:r>
              <a:rPr b="0" i="0" lang="en-US" sz="580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61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</a:pPr>
            <a:r>
              <a:rPr b="0" i="0" lang="en-US" sz="580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Feel free to purchase our CEO’s book </a:t>
            </a:r>
            <a:r>
              <a:rPr b="0" i="0" lang="en-US" sz="580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61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</a:pPr>
            <a:r>
              <a:rPr b="0" i="0" lang="en-US" sz="580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Check out our member’s testimonials </a:t>
            </a:r>
            <a:r>
              <a:rPr b="0" i="0" lang="en-US" sz="580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-US" sz="580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61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</a:pPr>
            <a:r>
              <a:rPr b="0" i="0" lang="en-US" sz="580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Check out our last conference playlist </a:t>
            </a:r>
            <a:r>
              <a:rPr b="0" i="0" lang="en-US" sz="580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-US" sz="580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61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</a:pPr>
            <a:r>
              <a:rPr b="0" i="0" lang="en-US" sz="580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Claim your spot at SGN </a:t>
            </a:r>
            <a:r>
              <a:rPr b="0" i="0" lang="en-US" sz="580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here.</a:t>
            </a:r>
            <a:r>
              <a:rPr b="0" i="0" lang="en-US" sz="580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61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"/>
              <a:buFont typeface="Arial"/>
              <a:buNone/>
            </a:pPr>
            <a:r>
              <a:rPr b="0" i="0" lang="en-US" sz="580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Or follow us on all social media by clicking on our website </a:t>
            </a:r>
            <a:r>
              <a:rPr b="0" i="0" lang="en-US" sz="580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15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15522" y="1293200"/>
            <a:ext cx="435827" cy="13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5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5806" y="1502174"/>
            <a:ext cx="695271" cy="13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5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710445" y="1296914"/>
            <a:ext cx="555262" cy="12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5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25954" y="1508079"/>
            <a:ext cx="1059336" cy="12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5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115592" y="1508079"/>
            <a:ext cx="417527" cy="12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5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34123" y="1286026"/>
            <a:ext cx="352842" cy="13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5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 b="20302" l="0" r="0" t="25380"/>
          <a:stretch/>
        </p:blipFill>
        <p:spPr>
          <a:xfrm>
            <a:off x="717122" y="1286026"/>
            <a:ext cx="473590" cy="18189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5"/>
          <p:cNvSpPr txBox="1"/>
          <p:nvPr/>
        </p:nvSpPr>
        <p:spPr>
          <a:xfrm>
            <a:off x="1246960" y="1137835"/>
            <a:ext cx="335005" cy="75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8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"/>
              <a:buFont typeface="Arial"/>
              <a:buNone/>
            </a:pPr>
            <a:r>
              <a:rPr b="1" i="0" lang="en-US" sz="389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FEATURED 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5"/>
          <p:cNvPicPr preferRelativeResize="0"/>
          <p:nvPr/>
        </p:nvPicPr>
        <p:blipFill rotWithShape="1">
          <a:blip r:embed="rId25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5"/>
          <p:cNvPicPr preferRelativeResize="0"/>
          <p:nvPr/>
        </p:nvPicPr>
        <p:blipFill rotWithShape="1">
          <a:blip r:embed="rId25">
            <a:alphaModFix/>
          </a:blip>
          <a:srcRect b="66444" l="13403" r="12507" t="25457"/>
          <a:stretch/>
        </p:blipFill>
        <p:spPr>
          <a:xfrm flipH="1">
            <a:off x="1210265" y="1919355"/>
            <a:ext cx="1618660" cy="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-4230" y="-1"/>
            <a:ext cx="2827860" cy="578051"/>
            <a:chOff x="0" y="0"/>
            <a:chExt cx="3976262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 rot="-5400000">
            <a:off x="13869" y="-195461"/>
            <a:ext cx="396236" cy="447747"/>
            <a:chOff x="0" y="-19050"/>
            <a:chExt cx="635000" cy="71755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111860" cy="520269"/>
            </a:xfrm>
            <a:custGeom>
              <a:rect b="b" l="l" r="r" t="t"/>
              <a:pathLst>
                <a:path extrusionOk="0" h="520269" w="111860">
                  <a:moveTo>
                    <a:pt x="111860" y="0"/>
                  </a:moveTo>
                  <a:lnTo>
                    <a:pt x="111860" y="405969"/>
                  </a:lnTo>
                  <a:lnTo>
                    <a:pt x="55930" y="520269"/>
                  </a:lnTo>
                  <a:lnTo>
                    <a:pt x="0" y="405969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5" name="Google Shape;105;p2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20927" r="0" t="0"/>
          <a:stretch/>
        </p:blipFill>
        <p:spPr>
          <a:xfrm>
            <a:off x="0" y="1570775"/>
            <a:ext cx="638921" cy="42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 b="5212" l="24272" r="34351" t="0"/>
          <a:stretch/>
        </p:blipFill>
        <p:spPr>
          <a:xfrm>
            <a:off x="638921" y="1570775"/>
            <a:ext cx="281386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b="22485" l="0" r="0" t="0"/>
          <a:stretch/>
        </p:blipFill>
        <p:spPr>
          <a:xfrm>
            <a:off x="1542080" y="1570775"/>
            <a:ext cx="822853" cy="42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 b="7098" l="5167" r="5167" t="0"/>
          <a:stretch/>
        </p:blipFill>
        <p:spPr>
          <a:xfrm>
            <a:off x="920307" y="1570775"/>
            <a:ext cx="621773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8">
            <a:alphaModFix/>
          </a:blip>
          <a:srcRect b="0" l="20996" r="11454" t="6330"/>
          <a:stretch/>
        </p:blipFill>
        <p:spPr>
          <a:xfrm>
            <a:off x="2364933" y="1570775"/>
            <a:ext cx="463992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9">
            <a:alphaModFix/>
          </a:blip>
          <a:srcRect b="24063" l="0" r="0" t="25234"/>
          <a:stretch/>
        </p:blipFill>
        <p:spPr>
          <a:xfrm>
            <a:off x="1542080" y="1761837"/>
            <a:ext cx="822853" cy="234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419003" y="600594"/>
            <a:ext cx="2177926" cy="19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9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The very first logistics superheroes leaders’ book.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79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Inspirational stories from authentic logistics experts and leaders.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324645" y="1016751"/>
            <a:ext cx="2304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9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1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Volume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79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1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Subtitle:</a:t>
            </a: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 The Inspirational and untold stories of logistics leaders and superheroes behind the Scenes.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324645" y="866643"/>
            <a:ext cx="1569900" cy="1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9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6"/>
              <a:buFont typeface="Arial"/>
              <a:buNone/>
            </a:pPr>
            <a:r>
              <a:rPr b="0" i="0" lang="en-US" sz="696" u="none" cap="none" strike="noStrike">
                <a:solidFill>
                  <a:srgbClr val="D2232A"/>
                </a:solidFill>
                <a:latin typeface="Georgia"/>
                <a:ea typeface="Georgia"/>
                <a:cs typeface="Georgia"/>
                <a:sym typeface="Georgia"/>
              </a:rPr>
              <a:t>Book Title: Logistics Legends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65991" y="109946"/>
            <a:ext cx="368216" cy="16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8"/>
              <a:buFont typeface="Arial"/>
              <a:buNone/>
            </a:pPr>
            <a:r>
              <a:rPr b="0" i="0" lang="en-US" sz="978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4645" y="61078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4645" y="72421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1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"/>
          <p:cNvGrpSpPr/>
          <p:nvPr/>
        </p:nvGrpSpPr>
        <p:grpSpPr>
          <a:xfrm>
            <a:off x="1065" y="0"/>
            <a:ext cx="2827860" cy="578051"/>
            <a:chOff x="0" y="0"/>
            <a:chExt cx="3976262" cy="812800"/>
          </a:xfrm>
        </p:grpSpPr>
        <p:sp>
          <p:nvSpPr>
            <p:cNvPr id="125" name="Google Shape;125;p3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</p:sp>
        <p:sp>
          <p:nvSpPr>
            <p:cNvPr id="126" name="Google Shape;126;p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-5400000">
            <a:off x="13869" y="-195461"/>
            <a:ext cx="396236" cy="447747"/>
            <a:chOff x="0" y="-19050"/>
            <a:chExt cx="635000" cy="717550"/>
          </a:xfrm>
        </p:grpSpPr>
        <p:sp>
          <p:nvSpPr>
            <p:cNvPr id="128" name="Google Shape;128;p3"/>
            <p:cNvSpPr/>
            <p:nvPr/>
          </p:nvSpPr>
          <p:spPr>
            <a:xfrm>
              <a:off x="0" y="0"/>
              <a:ext cx="111860" cy="520269"/>
            </a:xfrm>
            <a:custGeom>
              <a:rect b="b" l="l" r="r" t="t"/>
              <a:pathLst>
                <a:path extrusionOk="0" h="520269" w="111860">
                  <a:moveTo>
                    <a:pt x="111860" y="0"/>
                  </a:moveTo>
                  <a:lnTo>
                    <a:pt x="111860" y="405969"/>
                  </a:lnTo>
                  <a:lnTo>
                    <a:pt x="55930" y="520269"/>
                  </a:lnTo>
                  <a:lnTo>
                    <a:pt x="0" y="405969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9" name="Google Shape;129;p3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3"/>
          <p:cNvSpPr txBox="1"/>
          <p:nvPr/>
        </p:nvSpPr>
        <p:spPr>
          <a:xfrm>
            <a:off x="284135" y="513124"/>
            <a:ext cx="730200" cy="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9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"/>
              <a:buFont typeface="Arial"/>
              <a:buNone/>
            </a:pPr>
            <a:r>
              <a:rPr b="1" i="0" lang="en-US" sz="546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Why be PART of this: 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419003" y="652112"/>
            <a:ext cx="21780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 you want to be the very first logistics superheroes' author representative?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 you want to have your life stories shared with the world?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 you want to make a difference? To do something that is not just for yourself but also for others and the world.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 you want a higher opportunity to be well known and possibly more public opportunities, such as to be an influencer or speaker?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 you want to leave a legacy, have a great name, and inspire and influence more people in the future?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365991" y="119471"/>
            <a:ext cx="283281" cy="16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8"/>
              <a:buFont typeface="Arial"/>
              <a:buNone/>
            </a:pPr>
            <a:r>
              <a:rPr b="0" i="0" lang="en-US" sz="978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361" y="658425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361" y="775494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361" y="87030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361" y="1086236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361" y="1302169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5">
            <a:alphaModFix/>
          </a:blip>
          <a:srcRect b="0" l="21059" r="0" t="0"/>
          <a:stretch/>
        </p:blipFill>
        <p:spPr>
          <a:xfrm>
            <a:off x="1065" y="1570775"/>
            <a:ext cx="637856" cy="42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6">
            <a:alphaModFix/>
          </a:blip>
          <a:srcRect b="5212" l="24272" r="34351" t="0"/>
          <a:stretch/>
        </p:blipFill>
        <p:spPr>
          <a:xfrm>
            <a:off x="638921" y="1570775"/>
            <a:ext cx="281386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7">
            <a:alphaModFix/>
          </a:blip>
          <a:srcRect b="21709" l="0" r="0" t="0"/>
          <a:stretch/>
        </p:blipFill>
        <p:spPr>
          <a:xfrm>
            <a:off x="1542080" y="1570775"/>
            <a:ext cx="822853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8">
            <a:alphaModFix/>
          </a:blip>
          <a:srcRect b="7098" l="5167" r="5167" t="0"/>
          <a:stretch/>
        </p:blipFill>
        <p:spPr>
          <a:xfrm>
            <a:off x="920307" y="1570775"/>
            <a:ext cx="621773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9">
            <a:alphaModFix/>
          </a:blip>
          <a:srcRect b="0" l="20996" r="11454" t="6330"/>
          <a:stretch/>
        </p:blipFill>
        <p:spPr>
          <a:xfrm>
            <a:off x="2364933" y="1570775"/>
            <a:ext cx="463992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10">
            <a:alphaModFix/>
          </a:blip>
          <a:srcRect b="24063" l="0" r="0" t="25234"/>
          <a:stretch/>
        </p:blipFill>
        <p:spPr>
          <a:xfrm>
            <a:off x="1542080" y="1761837"/>
            <a:ext cx="822853" cy="23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11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4"/>
          <p:cNvGrpSpPr/>
          <p:nvPr/>
        </p:nvGrpSpPr>
        <p:grpSpPr>
          <a:xfrm>
            <a:off x="1065" y="0"/>
            <a:ext cx="2827860" cy="578051"/>
            <a:chOff x="0" y="0"/>
            <a:chExt cx="3976262" cy="812800"/>
          </a:xfrm>
        </p:grpSpPr>
        <p:sp>
          <p:nvSpPr>
            <p:cNvPr id="151" name="Google Shape;151;p4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</p:sp>
        <p:sp>
          <p:nvSpPr>
            <p:cNvPr id="152" name="Google Shape;152;p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 rot="-5400000">
            <a:off x="13868" y="-161104"/>
            <a:ext cx="396236" cy="447747"/>
            <a:chOff x="0" y="-19050"/>
            <a:chExt cx="635000" cy="717550"/>
          </a:xfrm>
        </p:grpSpPr>
        <p:sp>
          <p:nvSpPr>
            <p:cNvPr id="154" name="Google Shape;154;p4"/>
            <p:cNvSpPr/>
            <p:nvPr/>
          </p:nvSpPr>
          <p:spPr>
            <a:xfrm>
              <a:off x="0" y="0"/>
              <a:ext cx="111860" cy="510399"/>
            </a:xfrm>
            <a:custGeom>
              <a:rect b="b" l="l" r="r" t="t"/>
              <a:pathLst>
                <a:path extrusionOk="0" h="510399" w="111860">
                  <a:moveTo>
                    <a:pt x="111860" y="0"/>
                  </a:moveTo>
                  <a:lnTo>
                    <a:pt x="111860" y="396099"/>
                  </a:lnTo>
                  <a:lnTo>
                    <a:pt x="55930" y="510399"/>
                  </a:lnTo>
                  <a:lnTo>
                    <a:pt x="0" y="396099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5" name="Google Shape;155;p4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6" name="Google Shape;15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895" y="570274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59" y="76864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59" y="1041309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5">
            <a:alphaModFix/>
          </a:blip>
          <a:srcRect b="0" l="20927" r="0" t="0"/>
          <a:stretch/>
        </p:blipFill>
        <p:spPr>
          <a:xfrm>
            <a:off x="0" y="1570775"/>
            <a:ext cx="638921" cy="42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6">
            <a:alphaModFix/>
          </a:blip>
          <a:srcRect b="5212" l="24272" r="34351" t="0"/>
          <a:stretch/>
        </p:blipFill>
        <p:spPr>
          <a:xfrm>
            <a:off x="638921" y="1570775"/>
            <a:ext cx="281386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7">
            <a:alphaModFix/>
          </a:blip>
          <a:srcRect b="21709" l="0" r="0" t="0"/>
          <a:stretch/>
        </p:blipFill>
        <p:spPr>
          <a:xfrm>
            <a:off x="1542080" y="1570775"/>
            <a:ext cx="822853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8">
            <a:alphaModFix/>
          </a:blip>
          <a:srcRect b="7098" l="5167" r="5167" t="0"/>
          <a:stretch/>
        </p:blipFill>
        <p:spPr>
          <a:xfrm>
            <a:off x="920307" y="1570775"/>
            <a:ext cx="621773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9">
            <a:alphaModFix/>
          </a:blip>
          <a:srcRect b="0" l="20996" r="11454" t="6330"/>
          <a:stretch/>
        </p:blipFill>
        <p:spPr>
          <a:xfrm>
            <a:off x="2364933" y="1570775"/>
            <a:ext cx="463992" cy="4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10">
            <a:alphaModFix/>
          </a:blip>
          <a:srcRect b="24063" l="0" r="0" t="25234"/>
          <a:stretch/>
        </p:blipFill>
        <p:spPr>
          <a:xfrm>
            <a:off x="1542080" y="1761837"/>
            <a:ext cx="822853" cy="23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34556" y="1310319"/>
            <a:ext cx="131295" cy="9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417288" y="541699"/>
            <a:ext cx="2174741" cy="59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9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 you want someone who has already written and published international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79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best-seller books to guide you?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79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 you want someone who understands your background and industry, admires, and appreciates you and your industry, guides you and finds the best in you?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79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1"/>
              <a:buFont typeface="Arial"/>
              <a:buNone/>
            </a:pPr>
            <a:r>
              <a:rPr b="0" i="0" lang="en-US" sz="471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Do you want to enjoy being an author, sharing your stories, and leaving all other complicated processes to us?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294909" y="1310319"/>
            <a:ext cx="781200" cy="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814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7"/>
              <a:buFont typeface="Arial"/>
              <a:buNone/>
            </a:pPr>
            <a:r>
              <a:rPr b="1" i="0" lang="en-US" sz="587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Then this is for you!!! </a:t>
            </a:r>
            <a:endParaRPr b="1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365991" y="147206"/>
            <a:ext cx="2117857" cy="179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14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1"/>
              <a:buFont typeface="Arial"/>
              <a:buNone/>
            </a:pPr>
            <a:r>
              <a:rPr b="0" i="0" lang="en-US" sz="601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WHY CHOOSE SGN AS YOUR PUBLISHER AND SGN FOUNDER TO HELP YOU WITH THE AUTHOR JOURNEY?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12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59" y="31770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59" y="469206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59" y="642350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59" y="966995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 b="0" l="0" r="0" t="850"/>
          <a:stretch/>
        </p:blipFill>
        <p:spPr>
          <a:xfrm>
            <a:off x="1460210" y="1450568"/>
            <a:ext cx="828553" cy="54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9787" y="1451677"/>
            <a:ext cx="822853" cy="54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6">
            <a:alphaModFix/>
          </a:blip>
          <a:srcRect b="20855" l="0" r="0" t="0"/>
          <a:stretch/>
        </p:blipFill>
        <p:spPr>
          <a:xfrm>
            <a:off x="559826" y="1672182"/>
            <a:ext cx="621773" cy="32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7">
            <a:alphaModFix/>
          </a:blip>
          <a:srcRect b="11475" l="0" r="0" t="35328"/>
          <a:stretch/>
        </p:blipFill>
        <p:spPr>
          <a:xfrm>
            <a:off x="559826" y="1451677"/>
            <a:ext cx="621773" cy="22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8">
            <a:alphaModFix/>
          </a:blip>
          <a:srcRect b="7768" l="12107" r="32544" t="0"/>
          <a:stretch/>
        </p:blipFill>
        <p:spPr>
          <a:xfrm>
            <a:off x="1181599" y="1451677"/>
            <a:ext cx="493799" cy="54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9">
            <a:alphaModFix/>
          </a:blip>
          <a:srcRect b="5289" l="45218" r="2381" t="17388"/>
          <a:stretch/>
        </p:blipFill>
        <p:spPr>
          <a:xfrm>
            <a:off x="1065" y="1450568"/>
            <a:ext cx="558761" cy="54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61882" y="1449681"/>
            <a:ext cx="367043" cy="55056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/>
          <p:nvPr/>
        </p:nvSpPr>
        <p:spPr>
          <a:xfrm>
            <a:off x="410472" y="296152"/>
            <a:ext cx="2087836" cy="667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9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"/>
              <a:buFont typeface="Arial"/>
              <a:buNone/>
            </a:pPr>
            <a:r>
              <a:rPr b="0" i="0" lang="en-US" sz="533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SGN Founder’s BIO: </a:t>
            </a:r>
            <a:r>
              <a:rPr b="0" i="0" lang="en-US" sz="533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Kristy's Bio Brochure (signaturegln.com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39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"/>
              <a:buFont typeface="Arial"/>
              <a:buNone/>
            </a:pPr>
            <a:r>
              <a:rPr b="0" i="0" lang="en-US" sz="533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SGN Founder’s BIO Video: </a:t>
            </a:r>
            <a:r>
              <a:rPr b="0" i="0" lang="en-US" sz="533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https://youtu.be/4JoYHbPPDSs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39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"/>
              <a:buFont typeface="Arial"/>
              <a:buNone/>
            </a:pPr>
            <a:r>
              <a:rPr b="0" i="0" lang="en-US" sz="533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SGN’s founder’s Published International Best-seller book: </a:t>
            </a:r>
            <a:r>
              <a:rPr b="0" i="0" lang="en-US" sz="533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Joyful Leader in You – Signature Global Network (signaturegln.com)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39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"/>
              <a:buFont typeface="Arial"/>
              <a:buNone/>
            </a:pPr>
            <a:r>
              <a:rPr b="0" i="0" lang="en-US" sz="533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Intro of &lt;&lt;The Joyful Leader in You&gt;&gt;: </a:t>
            </a:r>
            <a:r>
              <a:rPr b="0" i="0" lang="en-US" sz="533" u="sng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https://youtu.be/Ttj-rF6i8wg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5"/>
          <p:cNvPicPr preferRelativeResize="0"/>
          <p:nvPr/>
        </p:nvPicPr>
        <p:blipFill rotWithShape="1">
          <a:blip r:embed="rId15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6"/>
          <p:cNvGrpSpPr/>
          <p:nvPr/>
        </p:nvGrpSpPr>
        <p:grpSpPr>
          <a:xfrm>
            <a:off x="1065" y="0"/>
            <a:ext cx="2827860" cy="578051"/>
            <a:chOff x="0" y="0"/>
            <a:chExt cx="3976262" cy="812800"/>
          </a:xfrm>
        </p:grpSpPr>
        <p:sp>
          <p:nvSpPr>
            <p:cNvPr id="193" name="Google Shape;193;p6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</p:sp>
        <p:sp>
          <p:nvSpPr>
            <p:cNvPr id="194" name="Google Shape;194;p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6"/>
          <p:cNvGrpSpPr/>
          <p:nvPr/>
        </p:nvGrpSpPr>
        <p:grpSpPr>
          <a:xfrm rot="-5400000">
            <a:off x="14934" y="-161103"/>
            <a:ext cx="396236" cy="447747"/>
            <a:chOff x="0" y="-19050"/>
            <a:chExt cx="635000" cy="717550"/>
          </a:xfrm>
        </p:grpSpPr>
        <p:sp>
          <p:nvSpPr>
            <p:cNvPr id="196" name="Google Shape;196;p6"/>
            <p:cNvSpPr/>
            <p:nvPr/>
          </p:nvSpPr>
          <p:spPr>
            <a:xfrm>
              <a:off x="0" y="0"/>
              <a:ext cx="111860" cy="508692"/>
            </a:xfrm>
            <a:custGeom>
              <a:rect b="b" l="l" r="r" t="t"/>
              <a:pathLst>
                <a:path extrusionOk="0" h="508692" w="111860">
                  <a:moveTo>
                    <a:pt x="111860" y="0"/>
                  </a:moveTo>
                  <a:lnTo>
                    <a:pt x="111860" y="394392"/>
                  </a:lnTo>
                  <a:lnTo>
                    <a:pt x="55930" y="508692"/>
                  </a:lnTo>
                  <a:lnTo>
                    <a:pt x="0" y="394392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7" name="Google Shape;197;p6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6"/>
          <p:cNvSpPr txBox="1"/>
          <p:nvPr/>
        </p:nvSpPr>
        <p:spPr>
          <a:xfrm>
            <a:off x="390813" y="560749"/>
            <a:ext cx="22959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85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"/>
              <a:buFont typeface="Arial"/>
              <a:buNone/>
            </a:pPr>
            <a:r>
              <a:rPr b="0" i="0" lang="en-US" sz="496" u="none" cap="none" strike="noStrike">
                <a:solidFill>
                  <a:srgbClr val="243F8F"/>
                </a:solidFill>
                <a:latin typeface="Avenir"/>
                <a:ea typeface="Avenir"/>
                <a:cs typeface="Avenir"/>
                <a:sym typeface="Avenir"/>
              </a:rPr>
              <a:t>You have been in the logistics industry for at least ten years.</a:t>
            </a:r>
            <a:endParaRPr b="0" i="0" sz="1400" u="none" cap="none" strike="noStrike">
              <a:solidFill>
                <a:srgbClr val="243F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85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"/>
              <a:buFont typeface="Arial"/>
              <a:buNone/>
            </a:pPr>
            <a:r>
              <a:rPr b="0" i="0" lang="en-US" sz="496" u="none" cap="none" strike="noStrike">
                <a:solidFill>
                  <a:srgbClr val="243F8F"/>
                </a:solidFill>
                <a:latin typeface="Avenir"/>
                <a:ea typeface="Avenir"/>
                <a:cs typeface="Avenir"/>
                <a:sym typeface="Avenir"/>
              </a:rPr>
              <a:t>You are the business owner, or you have been in a leadership or management team. </a:t>
            </a:r>
            <a:endParaRPr b="0" i="0" sz="1400" u="none" cap="none" strike="noStrike">
              <a:solidFill>
                <a:srgbClr val="243F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85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"/>
              <a:buFont typeface="Arial"/>
              <a:buNone/>
            </a:pPr>
            <a:r>
              <a:rPr b="0" i="0" lang="en-US" sz="496" u="none" cap="none" strike="noStrike">
                <a:solidFill>
                  <a:srgbClr val="243F8F"/>
                </a:solidFill>
                <a:latin typeface="Avenir"/>
                <a:ea typeface="Avenir"/>
                <a:cs typeface="Avenir"/>
                <a:sym typeface="Avenir"/>
              </a:rPr>
              <a:t>You have a dream to be an official author, or you want to make an impact.</a:t>
            </a:r>
            <a:endParaRPr b="0" i="0" sz="1400" u="none" cap="none" strike="noStrike">
              <a:solidFill>
                <a:srgbClr val="243F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85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"/>
              <a:buFont typeface="Arial"/>
              <a:buNone/>
            </a:pPr>
            <a:r>
              <a:rPr b="0" i="0" lang="en-US" sz="496" u="none" cap="none" strike="noStrike">
                <a:solidFill>
                  <a:srgbClr val="243F8F"/>
                </a:solidFill>
                <a:latin typeface="Avenir"/>
                <a:ea typeface="Avenir"/>
                <a:cs typeface="Avenir"/>
                <a:sym typeface="Avenir"/>
              </a:rPr>
              <a:t>You want to contribute the future generations and leave a legacy. </a:t>
            </a:r>
            <a:endParaRPr b="0" i="0" sz="1400" u="none" cap="none" strike="noStrike">
              <a:solidFill>
                <a:srgbClr val="243F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361128" y="172763"/>
            <a:ext cx="1457743" cy="133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4"/>
              <a:buFont typeface="Arial"/>
              <a:buNone/>
            </a:pPr>
            <a:r>
              <a:rPr b="0" i="0" lang="en-US" sz="85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WHO AND QUALIFICATION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80" y="55786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80" y="948817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80" y="107640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80" y="691991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"/>
          <p:cNvPicPr preferRelativeResize="0"/>
          <p:nvPr/>
        </p:nvPicPr>
        <p:blipFill rotWithShape="1">
          <a:blip r:embed="rId5">
            <a:alphaModFix/>
          </a:blip>
          <a:srcRect b="0" l="37148" r="8542" t="0"/>
          <a:stretch/>
        </p:blipFill>
        <p:spPr>
          <a:xfrm>
            <a:off x="0" y="1449681"/>
            <a:ext cx="568169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6">
            <a:alphaModFix/>
          </a:blip>
          <a:srcRect b="0" l="26683" r="36762" t="0"/>
          <a:stretch/>
        </p:blipFill>
        <p:spPr>
          <a:xfrm>
            <a:off x="568169" y="1449681"/>
            <a:ext cx="302073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7726" y="1449681"/>
            <a:ext cx="883347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8">
            <a:alphaModFix/>
          </a:blip>
          <a:srcRect b="0" l="9588" r="9588" t="0"/>
          <a:stretch/>
        </p:blipFill>
        <p:spPr>
          <a:xfrm>
            <a:off x="870242" y="1449681"/>
            <a:ext cx="667484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9">
            <a:alphaModFix/>
          </a:blip>
          <a:srcRect b="0" l="26487" r="27193" t="6330"/>
          <a:stretch/>
        </p:blipFill>
        <p:spPr>
          <a:xfrm>
            <a:off x="2421074" y="1449681"/>
            <a:ext cx="407851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10">
            <a:alphaModFix/>
          </a:blip>
          <a:srcRect b="24063" l="0" r="0" t="25234"/>
          <a:stretch/>
        </p:blipFill>
        <p:spPr>
          <a:xfrm>
            <a:off x="1537726" y="1748877"/>
            <a:ext cx="883347" cy="25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/>
          <p:cNvPicPr preferRelativeResize="0"/>
          <p:nvPr/>
        </p:nvPicPr>
        <p:blipFill rotWithShape="1">
          <a:blip r:embed="rId11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7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7"/>
          <p:cNvGrpSpPr/>
          <p:nvPr/>
        </p:nvGrpSpPr>
        <p:grpSpPr>
          <a:xfrm>
            <a:off x="1065" y="0"/>
            <a:ext cx="2827860" cy="578051"/>
            <a:chOff x="0" y="0"/>
            <a:chExt cx="3976262" cy="812800"/>
          </a:xfrm>
        </p:grpSpPr>
        <p:sp>
          <p:nvSpPr>
            <p:cNvPr id="217" name="Google Shape;217;p7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</p:sp>
        <p:sp>
          <p:nvSpPr>
            <p:cNvPr id="218" name="Google Shape;218;p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7"/>
          <p:cNvGrpSpPr/>
          <p:nvPr/>
        </p:nvGrpSpPr>
        <p:grpSpPr>
          <a:xfrm rot="-5400000">
            <a:off x="13868" y="-161104"/>
            <a:ext cx="396236" cy="447747"/>
            <a:chOff x="0" y="-19050"/>
            <a:chExt cx="635000" cy="717550"/>
          </a:xfrm>
        </p:grpSpPr>
        <p:sp>
          <p:nvSpPr>
            <p:cNvPr id="220" name="Google Shape;220;p7"/>
            <p:cNvSpPr/>
            <p:nvPr/>
          </p:nvSpPr>
          <p:spPr>
            <a:xfrm>
              <a:off x="0" y="0"/>
              <a:ext cx="111860" cy="510399"/>
            </a:xfrm>
            <a:custGeom>
              <a:rect b="b" l="l" r="r" t="t"/>
              <a:pathLst>
                <a:path extrusionOk="0" h="510399" w="111860">
                  <a:moveTo>
                    <a:pt x="111860" y="0"/>
                  </a:moveTo>
                  <a:lnTo>
                    <a:pt x="111860" y="396099"/>
                  </a:lnTo>
                  <a:lnTo>
                    <a:pt x="55930" y="510399"/>
                  </a:lnTo>
                  <a:lnTo>
                    <a:pt x="0" y="396099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1" name="Google Shape;221;p7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7"/>
          <p:cNvSpPr txBox="1"/>
          <p:nvPr/>
        </p:nvSpPr>
        <p:spPr>
          <a:xfrm>
            <a:off x="237715" y="637665"/>
            <a:ext cx="2353496" cy="572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6"/>
              <a:buFont typeface="Arial"/>
              <a:buNone/>
            </a:pPr>
            <a:r>
              <a:rPr b="0" i="0" lang="en-US" sz="656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Nothing except for writing down your stories.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67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6"/>
              <a:buFont typeface="Arial"/>
              <a:buNone/>
            </a:pPr>
            <a:r>
              <a:rPr b="0" i="0" lang="en-US" sz="656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Come back to show interest; you will be trained about writing with a step-by-step blueprint and online weekly free training sections.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361128" y="172763"/>
            <a:ext cx="2196701" cy="133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4"/>
              <a:buFont typeface="Arial"/>
              <a:buNone/>
            </a:pPr>
            <a:r>
              <a:rPr b="0" i="0" lang="en-US" sz="85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HOW? WHAT DO YOU NEED TO DO?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7"/>
          <p:cNvPicPr preferRelativeResize="0"/>
          <p:nvPr/>
        </p:nvPicPr>
        <p:blipFill rotWithShape="1">
          <a:blip r:embed="rId4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5">
            <a:alphaModFix/>
          </a:blip>
          <a:srcRect b="0" l="199" r="198" t="850"/>
          <a:stretch/>
        </p:blipFill>
        <p:spPr>
          <a:xfrm>
            <a:off x="1521657" y="1450572"/>
            <a:ext cx="828553" cy="54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6">
            <a:alphaModFix/>
          </a:blip>
          <a:srcRect b="0" l="0" r="6703" t="0"/>
          <a:stretch/>
        </p:blipFill>
        <p:spPr>
          <a:xfrm>
            <a:off x="2061233" y="1451681"/>
            <a:ext cx="767692" cy="54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7">
            <a:alphaModFix/>
          </a:blip>
          <a:srcRect b="20855" l="0" r="0" t="0"/>
          <a:stretch/>
        </p:blipFill>
        <p:spPr>
          <a:xfrm>
            <a:off x="621272" y="1672186"/>
            <a:ext cx="621773" cy="32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7"/>
          <p:cNvPicPr preferRelativeResize="0"/>
          <p:nvPr/>
        </p:nvPicPr>
        <p:blipFill rotWithShape="1">
          <a:blip r:embed="rId8">
            <a:alphaModFix/>
          </a:blip>
          <a:srcRect b="7770" l="12107" r="32544" t="0"/>
          <a:stretch/>
        </p:blipFill>
        <p:spPr>
          <a:xfrm>
            <a:off x="1243045" y="1451681"/>
            <a:ext cx="493799" cy="54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b="5289" l="39456" r="2381" t="17388"/>
          <a:stretch/>
        </p:blipFill>
        <p:spPr>
          <a:xfrm>
            <a:off x="1065" y="1450572"/>
            <a:ext cx="620207" cy="54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9">
            <a:alphaModFix/>
          </a:blip>
          <a:srcRect b="0" l="0" r="16740" t="0"/>
          <a:stretch/>
        </p:blipFill>
        <p:spPr>
          <a:xfrm>
            <a:off x="2523328" y="1449685"/>
            <a:ext cx="305597" cy="55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/>
          <p:cNvPicPr preferRelativeResize="0"/>
          <p:nvPr/>
        </p:nvPicPr>
        <p:blipFill rotWithShape="1">
          <a:blip r:embed="rId10">
            <a:alphaModFix/>
          </a:blip>
          <a:srcRect b="11475" l="0" r="0" t="35328"/>
          <a:stretch/>
        </p:blipFill>
        <p:spPr>
          <a:xfrm>
            <a:off x="621272" y="1451681"/>
            <a:ext cx="621773" cy="22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8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8"/>
          <p:cNvGrpSpPr/>
          <p:nvPr/>
        </p:nvGrpSpPr>
        <p:grpSpPr>
          <a:xfrm>
            <a:off x="1065" y="0"/>
            <a:ext cx="2827860" cy="578051"/>
            <a:chOff x="0" y="0"/>
            <a:chExt cx="3976262" cy="812800"/>
          </a:xfrm>
        </p:grpSpPr>
        <p:sp>
          <p:nvSpPr>
            <p:cNvPr id="238" name="Google Shape;238;p8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</p:sp>
        <p:sp>
          <p:nvSpPr>
            <p:cNvPr id="239" name="Google Shape;239;p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8"/>
          <p:cNvGrpSpPr/>
          <p:nvPr/>
        </p:nvGrpSpPr>
        <p:grpSpPr>
          <a:xfrm rot="-5400000">
            <a:off x="13868" y="-161104"/>
            <a:ext cx="396236" cy="447747"/>
            <a:chOff x="0" y="-19050"/>
            <a:chExt cx="635000" cy="717550"/>
          </a:xfrm>
        </p:grpSpPr>
        <p:sp>
          <p:nvSpPr>
            <p:cNvPr id="241" name="Google Shape;241;p8"/>
            <p:cNvSpPr/>
            <p:nvPr/>
          </p:nvSpPr>
          <p:spPr>
            <a:xfrm>
              <a:off x="0" y="0"/>
              <a:ext cx="111860" cy="510399"/>
            </a:xfrm>
            <a:custGeom>
              <a:rect b="b" l="l" r="r" t="t"/>
              <a:pathLst>
                <a:path extrusionOk="0" h="510399" w="111860">
                  <a:moveTo>
                    <a:pt x="111860" y="0"/>
                  </a:moveTo>
                  <a:lnTo>
                    <a:pt x="111860" y="396099"/>
                  </a:lnTo>
                  <a:lnTo>
                    <a:pt x="55930" y="510399"/>
                  </a:lnTo>
                  <a:lnTo>
                    <a:pt x="0" y="396099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2" name="Google Shape;242;p8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8"/>
          <p:cNvSpPr txBox="1"/>
          <p:nvPr/>
        </p:nvSpPr>
        <p:spPr>
          <a:xfrm>
            <a:off x="394991" y="511397"/>
            <a:ext cx="22629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will become an official international author.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will likely become the international bestselling author on Amazon with other authors.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Signature Global Network PTY LTD will publish this book.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It will potentially reach out to millions of readers across all industries, but it will be one of the very first ones in the logistics industry. Unique and interesting!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It will reach out to many media internationally as the press release in the long term.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365991" y="172039"/>
            <a:ext cx="2196701" cy="133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4"/>
              <a:buFont typeface="Arial"/>
              <a:buNone/>
            </a:pPr>
            <a:r>
              <a:rPr b="0" i="0" lang="en-US" sz="85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WHAT TO EXPECT?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59" y="511397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59" y="63284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59" y="86641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59" y="970744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59" y="1210215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5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/>
          <p:cNvPicPr preferRelativeResize="0"/>
          <p:nvPr/>
        </p:nvPicPr>
        <p:blipFill rotWithShape="1">
          <a:blip r:embed="rId6">
            <a:alphaModFix/>
          </a:blip>
          <a:srcRect b="0" l="35910" r="8541" t="0"/>
          <a:stretch/>
        </p:blipFill>
        <p:spPr>
          <a:xfrm>
            <a:off x="1065" y="1449681"/>
            <a:ext cx="581117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7">
            <a:alphaModFix/>
          </a:blip>
          <a:srcRect b="0" l="26683" r="36762" t="0"/>
          <a:stretch/>
        </p:blipFill>
        <p:spPr>
          <a:xfrm>
            <a:off x="582182" y="1449681"/>
            <a:ext cx="302073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8">
            <a:alphaModFix/>
          </a:blip>
          <a:srcRect b="6508" l="0" r="0" t="0"/>
          <a:stretch/>
        </p:blipFill>
        <p:spPr>
          <a:xfrm>
            <a:off x="1551739" y="1449681"/>
            <a:ext cx="883347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/>
          <p:cNvPicPr preferRelativeResize="0"/>
          <p:nvPr/>
        </p:nvPicPr>
        <p:blipFill rotWithShape="1">
          <a:blip r:embed="rId9">
            <a:alphaModFix/>
          </a:blip>
          <a:srcRect b="0" l="9588" r="9588" t="0"/>
          <a:stretch/>
        </p:blipFill>
        <p:spPr>
          <a:xfrm>
            <a:off x="884254" y="1449681"/>
            <a:ext cx="667484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 rotWithShape="1">
          <a:blip r:embed="rId10">
            <a:alphaModFix/>
          </a:blip>
          <a:srcRect b="0" l="26488" r="28786" t="6330"/>
          <a:stretch/>
        </p:blipFill>
        <p:spPr>
          <a:xfrm>
            <a:off x="2435086" y="1449681"/>
            <a:ext cx="393839" cy="5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8"/>
          <p:cNvPicPr preferRelativeResize="0"/>
          <p:nvPr/>
        </p:nvPicPr>
        <p:blipFill rotWithShape="1">
          <a:blip r:embed="rId11">
            <a:alphaModFix/>
          </a:blip>
          <a:srcRect b="24063" l="0" r="0" t="25234"/>
          <a:stretch/>
        </p:blipFill>
        <p:spPr>
          <a:xfrm>
            <a:off x="1551739" y="1748877"/>
            <a:ext cx="883347" cy="251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9"/>
          <p:cNvPicPr preferRelativeResize="0"/>
          <p:nvPr/>
        </p:nvPicPr>
        <p:blipFill rotWithShape="1">
          <a:blip r:embed="rId3">
            <a:alphaModFix/>
          </a:blip>
          <a:srcRect b="43395" l="12919" r="0" t="35111"/>
          <a:stretch/>
        </p:blipFill>
        <p:spPr>
          <a:xfrm>
            <a:off x="0" y="-1"/>
            <a:ext cx="2828925" cy="4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9"/>
          <p:cNvGrpSpPr/>
          <p:nvPr/>
        </p:nvGrpSpPr>
        <p:grpSpPr>
          <a:xfrm>
            <a:off x="1065" y="0"/>
            <a:ext cx="2827860" cy="578051"/>
            <a:chOff x="0" y="0"/>
            <a:chExt cx="3976262" cy="812800"/>
          </a:xfrm>
        </p:grpSpPr>
        <p:sp>
          <p:nvSpPr>
            <p:cNvPr id="263" name="Google Shape;263;p9"/>
            <p:cNvSpPr/>
            <p:nvPr/>
          </p:nvSpPr>
          <p:spPr>
            <a:xfrm>
              <a:off x="0" y="0"/>
              <a:ext cx="3976262" cy="654540"/>
            </a:xfrm>
            <a:custGeom>
              <a:rect b="b" l="l" r="r" t="t"/>
              <a:pathLst>
                <a:path extrusionOk="0" h="654540" w="3976262">
                  <a:moveTo>
                    <a:pt x="0" y="0"/>
                  </a:moveTo>
                  <a:lnTo>
                    <a:pt x="3976262" y="0"/>
                  </a:lnTo>
                  <a:lnTo>
                    <a:pt x="3976262" y="654540"/>
                  </a:lnTo>
                  <a:lnTo>
                    <a:pt x="0" y="654540"/>
                  </a:lnTo>
                  <a:close/>
                </a:path>
              </a:pathLst>
            </a:custGeom>
            <a:solidFill>
              <a:srgbClr val="25408F">
                <a:alpha val="91764"/>
              </a:srgbClr>
            </a:solidFill>
            <a:ln>
              <a:noFill/>
            </a:ln>
          </p:spPr>
        </p:sp>
        <p:sp>
          <p:nvSpPr>
            <p:cNvPr id="264" name="Google Shape;264;p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25" lIns="12725" spcFirstLastPara="1" rIns="12725" wrap="square" tIns="12725">
              <a:noAutofit/>
            </a:bodyPr>
            <a:lstStyle/>
            <a:p>
              <a:pPr indent="0" lvl="0" marL="0" marR="0" rtl="0" algn="ctr">
                <a:lnSpc>
                  <a:spcPct val="21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9"/>
          <p:cNvGrpSpPr/>
          <p:nvPr/>
        </p:nvGrpSpPr>
        <p:grpSpPr>
          <a:xfrm rot="-5400000">
            <a:off x="13868" y="-161104"/>
            <a:ext cx="396236" cy="447747"/>
            <a:chOff x="0" y="-19050"/>
            <a:chExt cx="635000" cy="717550"/>
          </a:xfrm>
        </p:grpSpPr>
        <p:sp>
          <p:nvSpPr>
            <p:cNvPr id="266" name="Google Shape;266;p9"/>
            <p:cNvSpPr/>
            <p:nvPr/>
          </p:nvSpPr>
          <p:spPr>
            <a:xfrm>
              <a:off x="0" y="0"/>
              <a:ext cx="111860" cy="510399"/>
            </a:xfrm>
            <a:custGeom>
              <a:rect b="b" l="l" r="r" t="t"/>
              <a:pathLst>
                <a:path extrusionOk="0" h="510399" w="111860">
                  <a:moveTo>
                    <a:pt x="111860" y="0"/>
                  </a:moveTo>
                  <a:lnTo>
                    <a:pt x="111860" y="396099"/>
                  </a:lnTo>
                  <a:lnTo>
                    <a:pt x="55930" y="510399"/>
                  </a:lnTo>
                  <a:lnTo>
                    <a:pt x="0" y="396099"/>
                  </a:lnTo>
                  <a:lnTo>
                    <a:pt x="0" y="0"/>
                  </a:lnTo>
                  <a:lnTo>
                    <a:pt x="111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7" name="Google Shape;267;p9"/>
            <p:cNvSpPr txBox="1"/>
            <p:nvPr/>
          </p:nvSpPr>
          <p:spPr>
            <a:xfrm>
              <a:off x="0" y="-19050"/>
              <a:ext cx="6350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9"/>
          <p:cNvSpPr txBox="1"/>
          <p:nvPr/>
        </p:nvSpPr>
        <p:spPr>
          <a:xfrm>
            <a:off x="394991" y="511397"/>
            <a:ext cx="22023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will need to confirm back ASAP.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The program will start once we have a minimum of 20 authors—a maximum of 26.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The first estimated program coaching and starting on 25th June 202</a:t>
            </a:r>
            <a:r>
              <a:rPr lang="en-US" sz="498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The book publication is expected to be by Nov and before Christmas.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You must submit your draft of roughly 3000 words by</a:t>
            </a:r>
            <a:endParaRPr b="0" i="0" sz="498" u="none" cap="none" strike="noStrike">
              <a:solidFill>
                <a:srgbClr val="25408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8"/>
              <a:buFont typeface="Arial"/>
              <a:buNone/>
            </a:pPr>
            <a:r>
              <a:rPr b="0" i="0" lang="en-US" sz="498" u="none" cap="none" strike="noStrike">
                <a:solidFill>
                  <a:srgbClr val="25408F"/>
                </a:solidFill>
                <a:latin typeface="Avenir"/>
                <a:ea typeface="Avenir"/>
                <a:cs typeface="Avenir"/>
                <a:sym typeface="Avenir"/>
              </a:rPr>
              <a:t>the latest 25th September.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365991" y="172039"/>
            <a:ext cx="2196701" cy="133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4"/>
              <a:buFont typeface="Arial"/>
              <a:buNone/>
            </a:pPr>
            <a:r>
              <a:rPr b="0" i="0" lang="en-US" sz="85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9"/>
          <p:cNvPicPr preferRelativeResize="0"/>
          <p:nvPr/>
        </p:nvPicPr>
        <p:blipFill rotWithShape="1">
          <a:blip r:embed="rId4">
            <a:alphaModFix/>
          </a:blip>
          <a:srcRect b="0" l="199" r="198" t="850"/>
          <a:stretch/>
        </p:blipFill>
        <p:spPr>
          <a:xfrm>
            <a:off x="1521657" y="1450572"/>
            <a:ext cx="828553" cy="54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9"/>
          <p:cNvPicPr preferRelativeResize="0"/>
          <p:nvPr/>
        </p:nvPicPr>
        <p:blipFill rotWithShape="1">
          <a:blip r:embed="rId5">
            <a:alphaModFix/>
          </a:blip>
          <a:srcRect b="0" l="0" r="6703" t="0"/>
          <a:stretch/>
        </p:blipFill>
        <p:spPr>
          <a:xfrm>
            <a:off x="2061233" y="1451681"/>
            <a:ext cx="767692" cy="54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9"/>
          <p:cNvPicPr preferRelativeResize="0"/>
          <p:nvPr/>
        </p:nvPicPr>
        <p:blipFill rotWithShape="1">
          <a:blip r:embed="rId6">
            <a:alphaModFix/>
          </a:blip>
          <a:srcRect b="20855" l="0" r="0" t="0"/>
          <a:stretch/>
        </p:blipFill>
        <p:spPr>
          <a:xfrm>
            <a:off x="621272" y="1672186"/>
            <a:ext cx="621773" cy="32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9"/>
          <p:cNvPicPr preferRelativeResize="0"/>
          <p:nvPr/>
        </p:nvPicPr>
        <p:blipFill rotWithShape="1">
          <a:blip r:embed="rId7">
            <a:alphaModFix/>
          </a:blip>
          <a:srcRect b="7770" l="12107" r="32544" t="0"/>
          <a:stretch/>
        </p:blipFill>
        <p:spPr>
          <a:xfrm>
            <a:off x="1243045" y="1451681"/>
            <a:ext cx="493799" cy="54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9"/>
          <p:cNvPicPr preferRelativeResize="0"/>
          <p:nvPr/>
        </p:nvPicPr>
        <p:blipFill rotWithShape="1">
          <a:blip r:embed="rId3">
            <a:alphaModFix/>
          </a:blip>
          <a:srcRect b="5289" l="39456" r="2381" t="17388"/>
          <a:stretch/>
        </p:blipFill>
        <p:spPr>
          <a:xfrm>
            <a:off x="1065" y="1450572"/>
            <a:ext cx="620207" cy="54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"/>
          <p:cNvPicPr preferRelativeResize="0"/>
          <p:nvPr/>
        </p:nvPicPr>
        <p:blipFill rotWithShape="1">
          <a:blip r:embed="rId8">
            <a:alphaModFix/>
          </a:blip>
          <a:srcRect b="0" l="0" r="16740" t="0"/>
          <a:stretch/>
        </p:blipFill>
        <p:spPr>
          <a:xfrm>
            <a:off x="2523328" y="1449685"/>
            <a:ext cx="305597" cy="55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9"/>
          <p:cNvPicPr preferRelativeResize="0"/>
          <p:nvPr/>
        </p:nvPicPr>
        <p:blipFill rotWithShape="1">
          <a:blip r:embed="rId9">
            <a:alphaModFix/>
          </a:blip>
          <a:srcRect b="11475" l="0" r="0" t="35328"/>
          <a:stretch/>
        </p:blipFill>
        <p:spPr>
          <a:xfrm>
            <a:off x="621272" y="1451681"/>
            <a:ext cx="621773" cy="22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9759" y="516060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9759" y="636204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9759" y="861649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9759" y="981206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9759" y="1087102"/>
            <a:ext cx="66232" cy="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9"/>
          <p:cNvPicPr preferRelativeResize="0"/>
          <p:nvPr/>
        </p:nvPicPr>
        <p:blipFill rotWithShape="1">
          <a:blip r:embed="rId11">
            <a:alphaModFix/>
          </a:blip>
          <a:srcRect b="66444" l="13403" r="12507" t="25457"/>
          <a:stretch/>
        </p:blipFill>
        <p:spPr>
          <a:xfrm flipH="1" rot="10800000">
            <a:off x="1065" y="0"/>
            <a:ext cx="1618660" cy="8089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9"/>
          <p:cNvSpPr txBox="1"/>
          <p:nvPr/>
        </p:nvSpPr>
        <p:spPr>
          <a:xfrm>
            <a:off x="287000" y="1207213"/>
            <a:ext cx="1809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b="1" i="0" lang="en-US" sz="450" u="none" cap="none" strike="noStrike">
                <a:solidFill>
                  <a:srgbClr val="274190"/>
                </a:solidFill>
                <a:latin typeface="Avenir"/>
                <a:ea typeface="Avenir"/>
                <a:cs typeface="Avenir"/>
                <a:sym typeface="Avenir"/>
              </a:rPr>
              <a:t>-New program will be advised with new timelines. </a:t>
            </a:r>
            <a:endParaRPr b="1" i="0" sz="450" u="none" cap="none" strike="noStrike">
              <a:solidFill>
                <a:srgbClr val="2741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Admin</dc:creator>
</cp:coreProperties>
</file>